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342" r:id="rId4"/>
    <p:sldId id="343" r:id="rId5"/>
    <p:sldId id="345" r:id="rId6"/>
    <p:sldId id="262" r:id="rId7"/>
    <p:sldId id="263" r:id="rId8"/>
    <p:sldId id="346" r:id="rId9"/>
    <p:sldId id="265" r:id="rId10"/>
    <p:sldId id="266" r:id="rId11"/>
    <p:sldId id="268" r:id="rId12"/>
    <p:sldId id="269" r:id="rId13"/>
    <p:sldId id="270" r:id="rId14"/>
    <p:sldId id="354" r:id="rId15"/>
    <p:sldId id="271" r:id="rId16"/>
    <p:sldId id="272" r:id="rId17"/>
    <p:sldId id="347" r:id="rId18"/>
    <p:sldId id="274" r:id="rId19"/>
    <p:sldId id="275" r:id="rId20"/>
    <p:sldId id="277" r:id="rId21"/>
    <p:sldId id="362" r:id="rId22"/>
    <p:sldId id="278" r:id="rId23"/>
    <p:sldId id="363" r:id="rId24"/>
    <p:sldId id="364" r:id="rId25"/>
    <p:sldId id="279" r:id="rId26"/>
    <p:sldId id="280" r:id="rId27"/>
    <p:sldId id="365" r:id="rId28"/>
    <p:sldId id="366" r:id="rId29"/>
    <p:sldId id="367" r:id="rId30"/>
    <p:sldId id="281" r:id="rId31"/>
    <p:sldId id="282" r:id="rId32"/>
    <p:sldId id="283" r:id="rId33"/>
    <p:sldId id="351" r:id="rId34"/>
    <p:sldId id="285" r:id="rId35"/>
    <p:sldId id="286" r:id="rId36"/>
    <p:sldId id="352" r:id="rId37"/>
    <p:sldId id="348" r:id="rId38"/>
    <p:sldId id="288" r:id="rId39"/>
    <p:sldId id="289" r:id="rId40"/>
    <p:sldId id="290" r:id="rId41"/>
    <p:sldId id="291" r:id="rId42"/>
    <p:sldId id="292" r:id="rId43"/>
    <p:sldId id="355" r:id="rId44"/>
    <p:sldId id="294" r:id="rId45"/>
    <p:sldId id="295" r:id="rId46"/>
    <p:sldId id="361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53" r:id="rId56"/>
    <p:sldId id="304" r:id="rId57"/>
    <p:sldId id="357" r:id="rId58"/>
    <p:sldId id="356" r:id="rId59"/>
    <p:sldId id="305" r:id="rId60"/>
    <p:sldId id="306" r:id="rId61"/>
    <p:sldId id="307" r:id="rId62"/>
    <p:sldId id="350" r:id="rId63"/>
    <p:sldId id="349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6CBB8FF1-D9AA-43F3-AF6F-95CC898621D3}" styleName="">
    <a:tblBg/>
    <a:wholeTbl>
      <a:tcTxStyle b="off" i="off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n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D9CBF1E-DFE0-488D-B0F1-8F7C9699B0B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E8A719A-2513-455F-94AF-7F6580E6230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60" autoAdjust="0"/>
    <p:restoredTop sz="97199" autoAdjust="0"/>
  </p:normalViewPr>
  <p:slideViewPr>
    <p:cSldViewPr snapToGrid="0">
      <p:cViewPr varScale="1">
        <p:scale>
          <a:sx n="29" d="100"/>
          <a:sy n="29" d="100"/>
        </p:scale>
        <p:origin x="264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527EF-9BDA-4238-B827-321E0F34E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35EA1-9ABB-40F5-AAAE-61A36E5D51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ECEF-48F3-4CB4-805B-408F3A2DD8C4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1C19A-4193-4560-90EB-02E45CDF7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EE875-7AA1-47C1-9357-9CA05A20DE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88F1B-BAB2-4885-8CAC-7B8188C40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3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6477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6477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6477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6477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6477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6477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6477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6477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19-08-08/powell-speaks-trump-tweets-china-reacts-markets-freak-repeat?srnd=businessweek-v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loomberg.com/businessweek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Learning Objectives</a:t>
            </a:r>
          </a:p>
          <a:p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(4.1a) Write program code to satisfy program specifications using expressions, conditional statements, and iterative statements.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(4.1b) Determine how many times a program segment will execute.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(4.1c) Determine if two or more code segments result with the same outcomes.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(4.1d) Describe the behavior of code segments involving control structures.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(4.1e) Describe why a given code segment does not work as intended.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(4.1f) Determine the most appropriate selection/control 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control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structures for a particular specification.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(4.1g) Implement and trace code involving compound assignment idioms within loops (</a:t>
            </a:r>
            <a:r>
              <a:rPr lang="en-US" sz="1600" b="0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++).</a:t>
            </a:r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(4.1h) Implement and trace code involving </a:t>
            </a:r>
            <a:r>
              <a:rPr lang="en-US" sz="1600" b="0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break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and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continue</a:t>
            </a:r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(4.1i) Recognize conditions that would result in an infinite loop scenario.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(4.1j) Describe the process and result of nesting control structures.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(4.1k) Trace program segments involving nested control structures.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(4.1l) Write program code involving nested control structures.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(4.1m) Create appropriate test cases for </a:t>
            </a:r>
            <a:r>
              <a:rPr lang="en-US" sz="1600" b="1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if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statements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test </a:t>
            </a:r>
            <a:r>
              <a:rPr lang="en-US" sz="1600" b="1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if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statements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in a comprehensive manner.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(4.1n) Identify the scope of variables within a program involving loops and conditionals.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(4.1o) Count the number of operations executed in program or program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03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(4.1b) Determine how many times a program segment will execute.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(4.1e) Describe why a given code segment does not work as intended.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18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(4.1e) Describe why a given code segment does not work as intended.</a:t>
            </a:r>
          </a:p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(4.1i) Recognize conditions that would result in an infinite loop scenario.</a:t>
            </a:r>
          </a:p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65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Applications and extensions.</a:t>
            </a:r>
          </a:p>
          <a:p>
            <a:pPr marL="4962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Find roots of a differentiable function (of one or several variables).</a:t>
            </a:r>
          </a:p>
          <a:p>
            <a:pPr marL="4962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Optimize a twice differentiable function. (check where derivative is zero)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(4.1c) Determine if two or more code segments result with the same outcomes.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37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(4.1d) Describe the behavior of code segments involving control structures.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6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good style to declare loop iteration variable in initialization statement.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Example of automatic type conversion from integer to string.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(4.1d) Describe the behavior of code segments involving control structures.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89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(4.1h) Implement and trace code involving 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break 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and 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continue</a:t>
            </a:r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9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(4.1j) Describe the process and result of nesting control structures.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8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(4.1i) Recognize conditions that would result in an infinite loop scenario.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This program is worthy of careful study.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Conditional within a while loop within a for loop.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Inner loop uses &amp;&amp; to continue as long as gambler is not broke and didn't reach goal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(4.1e) Describe why a given code segment does not work as intended.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2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discrete analog of Brownian motion (applications to stock market – Black-Scholes, behavior of atomic particles predicted by quantum physics, dispersion of ink flowing in water)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Simulations of this sort are widely used in economics, science and engineering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This program is worthy of careful study.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Conditional within a while loop within a for loop.</a:t>
            </a:r>
          </a:p>
          <a:p>
            <a: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Inner loop uses &amp;&amp; to continue as long as gambler is not broke and didn't reach goal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(4.1f) Determine the most appropriate selection/control 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control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structures for a particular specification.</a:t>
            </a:r>
          </a:p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4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(4.1k) Trace program segments involving nested control structures.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01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93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(4.1o) Count the number of operations executed in program or program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82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(4.1m) Create appropriate test cases for </a:t>
            </a:r>
            <a:r>
              <a:rPr lang="en-US" sz="1600" b="1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if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statements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and test </a:t>
            </a:r>
            <a:r>
              <a:rPr lang="en-US" sz="1600" b="1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if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statements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in a comprehensive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2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straight-line programs: akin to calculator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(4.1n) Identify the scope of variables within a program involving loops and conditionals.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2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Note difference between print(year) and println("leap year");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Note difference between print(year) and println("leap year");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Note difference between print(year) and println("leap year");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076" marR="39076" defTabSz="914400">
              <a:spcBef>
                <a:spcPts val="400"/>
              </a:spcBef>
              <a:buClr>
                <a:srgbClr val="000000"/>
              </a:buClr>
              <a:buFont typeface="Comic Sans MS"/>
              <a:defRPr sz="12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Note difference between print(year) and println("leap year");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loop:</a:t>
            </a:r>
          </a:p>
          <a:p>
            <a:r>
              <a:rPr lang="en-US" dirty="0"/>
              <a:t>“</a:t>
            </a:r>
            <a:r>
              <a:rPr lang="en-US" sz="1600" b="0" i="0" u="sng" dirty="0">
                <a:effectLst/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Powell Speaks, Trump Tweets, China Reacts, Markets Freak. Repeat</a:t>
            </a:r>
            <a:r>
              <a:rPr lang="en-US" sz="1600" b="0" i="0" u="sng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”</a:t>
            </a:r>
          </a:p>
          <a:p>
            <a:r>
              <a:rPr lang="en-US" sz="1600" b="0" i="0" u="sng" dirty="0">
                <a:effectLst/>
                <a:latin typeface="Lucida Grande"/>
                <a:sym typeface="Lucida Grande"/>
              </a:rPr>
              <a:t>- </a:t>
            </a:r>
            <a:r>
              <a:rPr lang="en-US" dirty="0">
                <a:hlinkClick r:id="rId4"/>
              </a:rPr>
              <a:t>https://www.bloomberg.com/businessweek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0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(4.1a) Write program code to satisfy program specifications using expressions, conditional statements, and iterative statements.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7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cs.cs.princeton.edu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ral.jpg" descr="coral.jpg"/>
          <p:cNvPicPr>
            <a:picLocks noChangeAspect="1"/>
          </p:cNvPicPr>
          <p:nvPr/>
        </p:nvPicPr>
        <p:blipFill>
          <a:blip r:embed="rId2">
            <a:alphaModFix amt="20000"/>
          </a:blip>
          <a:srcRect l="19466" t="9183" r="5180" b="6043"/>
          <a:stretch>
            <a:fillRect/>
          </a:stretch>
        </p:blipFill>
        <p:spPr>
          <a:xfrm>
            <a:off x="-36459" y="0"/>
            <a:ext cx="12192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</a:t>
            </a:r>
            <a:r>
              <a:rPr dirty="0"/>
              <a:t>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/>
              <a:t> </a:t>
            </a:r>
            <a:r>
              <a:rPr lang="en-US" sz="2800" spc="1820" dirty="0"/>
              <a:t>Rutgers University</a:t>
            </a:r>
            <a:endParaRPr sz="2800" spc="1820" dirty="0"/>
          </a:p>
        </p:txBody>
      </p:sp>
      <p:sp>
        <p:nvSpPr>
          <p:cNvPr id="14" name="http://introcs.cs.princeton.edu"/>
          <p:cNvSpPr txBox="1"/>
          <p:nvPr/>
        </p:nvSpPr>
        <p:spPr>
          <a:xfrm>
            <a:off x="1483681" y="12042322"/>
            <a:ext cx="68707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r>
              <a:rPr dirty="0">
                <a:hlinkClick r:id="rId3"/>
              </a:rPr>
              <a:t>http</a:t>
            </a:r>
            <a:r>
              <a:rPr lang="en-US" dirty="0">
                <a:hlinkClick r:id="rId3"/>
              </a:rPr>
              <a:t>s</a:t>
            </a:r>
            <a:r>
              <a:rPr dirty="0">
                <a:hlinkClick r:id="rId3"/>
              </a:rPr>
              <a:t>://introcs.cs.</a:t>
            </a:r>
            <a:r>
              <a:rPr lang="en-US" dirty="0">
                <a:hlinkClick r:id="rId3"/>
              </a:rPr>
              <a:t>rutgers</a:t>
            </a:r>
            <a:r>
              <a:rPr dirty="0">
                <a:hlinkClick r:id="rId3"/>
              </a:rPr>
              <a:t>.edu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077200" y="5715000"/>
            <a:ext cx="14706600" cy="57531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11700"/>
              </a:lnSpc>
              <a:tabLst>
                <a:tab pos="1752600" algn="l"/>
              </a:tabLst>
              <a:defRPr sz="9800">
                <a:solidFill>
                  <a:srgbClr val="00549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C7D1766-D167-4757-8EA1-AA21BD5C6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9" y="8858313"/>
            <a:ext cx="2896898" cy="289689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ral.jpg" descr="coral.jp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143934" y="-355600"/>
            <a:ext cx="10439400" cy="1043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7696200" y="5029200"/>
            <a:ext cx="15201900" cy="1752600"/>
          </a:xfrm>
          <a:prstGeom prst="rect">
            <a:avLst/>
          </a:prstGeom>
        </p:spPr>
        <p:txBody>
          <a:bodyPr/>
          <a:lstStyle>
            <a:lvl1pPr>
              <a:lnSpc>
                <a:spcPts val="7600"/>
              </a:lnSpc>
              <a:tabLst>
                <a:tab pos="1752600" algn="l"/>
              </a:tabLst>
              <a:defRPr sz="6400">
                <a:solidFill>
                  <a:srgbClr val="A9A9A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12300" y="7112000"/>
            <a:ext cx="12814300" cy="5943600"/>
          </a:xfrm>
          <a:prstGeom prst="rect">
            <a:avLst/>
          </a:prstGeom>
        </p:spPr>
        <p:txBody>
          <a:bodyPr/>
          <a:lstStyle>
            <a:lvl1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 i="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 </a:t>
            </a:r>
            <a:r>
              <a:rPr lang="en-US" sz="2800" spc="1820" dirty="0"/>
              <a:t>Rutgers University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"/>
          <p:cNvSpPr/>
          <p:nvPr/>
        </p:nvSpPr>
        <p:spPr>
          <a:xfrm>
            <a:off x="1297472" y="1280221"/>
            <a:ext cx="2181017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1778000"/>
            <a:ext cx="21005800" cy="4572000"/>
          </a:xfrm>
          <a:prstGeom prst="rect">
            <a:avLst/>
          </a:prstGeom>
          <a:solidFill>
            <a:srgbClr val="FFFFFF"/>
          </a:solidFill>
        </p:spPr>
        <p:txBody>
          <a:bodyPr lIns="304800" tIns="304800" rIns="304800" bIns="304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5064" y="12763500"/>
            <a:ext cx="733872" cy="914400"/>
          </a:xfrm>
          <a:prstGeom prst="rect">
            <a:avLst/>
          </a:prstGeom>
        </p:spPr>
        <p:txBody>
          <a:bodyPr lIns="50800" tIns="50800" rIns="50800" bIns="50800"/>
          <a:lstStyle>
            <a:lvl1pPr defTabSz="1155700">
              <a:lnSpc>
                <a:spcPct val="100000"/>
              </a:lnSpc>
              <a:tabLst/>
              <a:defRPr sz="4600">
                <a:uFill>
                  <a:solidFill>
                    <a:srgbClr val="000000"/>
                  </a:solidFill>
                </a:u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"/>
          <p:cNvSpPr/>
          <p:nvPr/>
        </p:nvSpPr>
        <p:spPr>
          <a:xfrm>
            <a:off x="1270000" y="1280221"/>
            <a:ext cx="2184400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7832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1297472" y="1280221"/>
            <a:ext cx="2181017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Rectangle"/>
          <p:cNvSpPr>
            <a:spLocks noGrp="1"/>
          </p:cNvSpPr>
          <p:nvPr>
            <p:ph type="body" sz="quarter" idx="13"/>
          </p:nvPr>
        </p:nvSpPr>
        <p:spPr>
          <a:xfrm>
            <a:off x="1320800" y="3175000"/>
            <a:ext cx="20904200" cy="105410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304800" tIns="304800" rIns="304800" bIns="304800" anchor="ctr"/>
          <a:lstStyle/>
          <a:p>
            <a:pPr indent="0">
              <a:spcBef>
                <a:spcPts val="0"/>
              </a:spcBef>
              <a:tabLst>
                <a:tab pos="1511300" algn="l"/>
              </a:tabLst>
            </a:pPr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21005800" cy="1054100"/>
          </a:xfrm>
          <a:prstGeom prst="rect">
            <a:avLst/>
          </a:prstGeom>
          <a:solidFill>
            <a:srgbClr val="FFFFFF"/>
          </a:solidFill>
        </p:spPr>
        <p:txBody>
          <a:bodyPr lIns="304800" tIns="304800" rIns="304800" bIns="304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4798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270000" y="1280221"/>
            <a:ext cx="2184400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381000"/>
            <a:ext cx="20688300" cy="90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1524000"/>
            <a:ext cx="21869400" cy="1158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Gill Sans"/>
              <a:tabLst>
                <a:tab pos="2476500" algn="l"/>
              </a:tabLst>
            </a:lvl2pPr>
            <a:lvl3pPr>
              <a:tabLst>
                <a:tab pos="3035300" algn="l"/>
              </a:tabLst>
              <a:defRPr i="1"/>
            </a:lvl3pPr>
            <a:lvl4pPr>
              <a:buFont typeface="Gill Sans"/>
              <a:tabLst>
                <a:tab pos="3721100" algn="l"/>
              </a:tabLst>
            </a:lvl4pPr>
            <a:lvl5pPr>
              <a:buFont typeface="Gill Sans"/>
              <a:tabLst>
                <a:tab pos="43688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00128" y="13066304"/>
            <a:ext cx="393701" cy="4318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647700">
              <a:lnSpc>
                <a:spcPts val="2800"/>
              </a:lnSpc>
              <a:tabLst>
                <a:tab pos="1511300" algn="l"/>
              </a:tabLst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0" marR="0" indent="889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1pPr>
      <a:lvl2pPr marL="760379" marR="0" indent="-3031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2pPr>
      <a:lvl3pPr marL="0" marR="0" indent="14224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3pPr>
      <a:lvl4pPr marL="2004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4pPr>
      <a:lvl5pPr marL="24621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5pPr>
      <a:lvl6pPr marL="28177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6pPr>
      <a:lvl7pPr marL="31733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7pPr>
      <a:lvl8pPr marL="3528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8pPr>
      <a:lvl9pPr marL="38845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9pPr>
    </p:bodyStyle>
    <p:otherStyle>
      <a:lvl1pPr marL="0" marR="0" indent="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omics.com/foxtrot/2003/10/0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4. </a:t>
            </a:r>
            <a:r>
              <a:rPr dirty="0"/>
              <a:t> </a:t>
            </a:r>
            <a:r>
              <a:rPr lang="en-US" dirty="0"/>
              <a:t>Conditionals and Loops</a:t>
            </a:r>
            <a:endParaRPr dirty="0"/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xample of if statement use: error che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 use: error checks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2" name="public class IntOps…"/>
          <p:cNvSpPr/>
          <p:nvPr/>
        </p:nvSpPr>
        <p:spPr>
          <a:xfrm>
            <a:off x="1269999" y="1472738"/>
            <a:ext cx="17331509" cy="10830098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public class </a:t>
            </a:r>
            <a:r>
              <a:rPr dirty="0" err="1">
                <a:latin typeface="Lucida Sans Typewriter" panose="020B0509030504030204" pitchFamily="49" charset="77"/>
              </a:rPr>
              <a:t>IntOps</a:t>
            </a:r>
            <a:endParaRPr dirty="0">
              <a:latin typeface="Lucida Sans Typewriter" panose="020B0509030504030204" pitchFamily="49" charset="77"/>
            </a:endParaRP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int a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[0]);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int b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[1]);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int sum  = a + b;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int prod = a * b;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(a + " + " + b + " = " + sum);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(a + " * " + b + " = " + prod);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if (b == 0) </a:t>
            </a:r>
            <a:r>
              <a:rPr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("Division by zero");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 else        </a:t>
            </a:r>
            <a:r>
              <a:rPr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(a + " / " + b + " = " + a / b);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if (b == 0)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("Division by zero");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   else  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(a + " % " + b + " = " + a % b);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7224" marR="7224" algn="l" defTabSz="1295400">
              <a:lnSpc>
                <a:spcPct val="14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283" name="% java IntOps 5 2…"/>
          <p:cNvSpPr/>
          <p:nvPr/>
        </p:nvSpPr>
        <p:spPr>
          <a:xfrm>
            <a:off x="19032878" y="3270365"/>
            <a:ext cx="4864100" cy="7234844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IntOps 5 2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+ 2 = 7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* 2 = 10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/ 2 = 2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5 % 2 = 1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IntOps 5 0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+ 0 = 5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5 * 0 = 0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Division by zero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Division by zero</a:t>
            </a:r>
          </a:p>
        </p:txBody>
      </p:sp>
      <p:sp>
        <p:nvSpPr>
          <p:cNvPr id="284" name="Good programming practice. Use conditionals to check for and avoid runtime errors."/>
          <p:cNvSpPr txBox="1"/>
          <p:nvPr/>
        </p:nvSpPr>
        <p:spPr>
          <a:xfrm>
            <a:off x="1270000" y="12484100"/>
            <a:ext cx="19888200" cy="1155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Good programming practice.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</a:rPr>
              <a:t>Use conditionals to check for </a:t>
            </a:r>
            <a:r>
              <a:rPr i="1">
                <a:uFill>
                  <a:solidFill>
                    <a:srgbClr val="000000"/>
                  </a:solidFill>
                </a:uFill>
              </a:rPr>
              <a:t>and avoid</a:t>
            </a:r>
            <a:r>
              <a:rPr>
                <a:uFill>
                  <a:solidFill>
                    <a:srgbClr val="000000"/>
                  </a:solidFill>
                </a:uFill>
              </a:rPr>
              <a:t> runtime errors.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build="p" bldLvl="5" animBg="1" advAuto="0"/>
      <p:bldP spid="28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293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Conditionals: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Loops: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An alternative: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Nesting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Debugging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98" name="The while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</a:t>
            </a:r>
          </a:p>
        </p:txBody>
      </p:sp>
      <p:sp>
        <p:nvSpPr>
          <p:cNvPr id="299" name="Execute certain statements repeatedly until certain conditions are met.…"/>
          <p:cNvSpPr txBox="1">
            <a:spLocks noGrp="1"/>
          </p:cNvSpPr>
          <p:nvPr>
            <p:ph type="body" sz="quarter" idx="1"/>
          </p:nvPr>
        </p:nvSpPr>
        <p:spPr>
          <a:xfrm>
            <a:off x="1625600" y="1816100"/>
            <a:ext cx="16484600" cy="3302000"/>
          </a:xfrm>
          <a:prstGeom prst="rect">
            <a:avLst/>
          </a:prstGeom>
        </p:spPr>
        <p:txBody>
          <a:bodyPr/>
          <a:lstStyle/>
          <a:p>
            <a:r>
              <a:rPr>
                <a:uFill>
                  <a:solidFill>
                    <a:srgbClr val="000000"/>
                  </a:solidFill>
                </a:uFill>
              </a:rPr>
              <a:t>Execute certain statements repeatedly until certain conditions are met.</a:t>
            </a:r>
          </a:p>
          <a:p>
            <a:pPr lvl="1"/>
            <a:r>
              <a:t>Evaluate a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boolean</a:t>
            </a:r>
            <a:r>
              <a:t> expression.</a:t>
            </a:r>
          </a:p>
          <a:p>
            <a:pPr lvl="1"/>
            <a:r>
              <a:t>If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t>, execute a sequence of statements.</a:t>
            </a:r>
          </a:p>
          <a:p>
            <a:pPr lvl="1">
              <a:defRPr>
                <a:solidFill>
                  <a:srgbClr val="8D3124"/>
                </a:solidFill>
              </a:defRPr>
            </a:pPr>
            <a:r>
              <a:t>Repeat.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19692807" y="5975349"/>
            <a:ext cx="2747994" cy="7167354"/>
            <a:chOff x="0" y="-30645"/>
            <a:chExt cx="2747993" cy="7167352"/>
          </a:xfrm>
        </p:grpSpPr>
        <p:grpSp>
          <p:nvGrpSpPr>
            <p:cNvPr id="302" name="Group"/>
            <p:cNvGrpSpPr/>
            <p:nvPr/>
          </p:nvGrpSpPr>
          <p:grpSpPr>
            <a:xfrm>
              <a:off x="0" y="-30646"/>
              <a:ext cx="2747994" cy="6359130"/>
              <a:chOff x="0" y="-30645"/>
              <a:chExt cx="2747993" cy="6359128"/>
            </a:xfrm>
          </p:grpSpPr>
          <p:sp>
            <p:nvSpPr>
              <p:cNvPr id="300" name="Line"/>
              <p:cNvSpPr/>
              <p:nvPr/>
            </p:nvSpPr>
            <p:spPr>
              <a:xfrm>
                <a:off x="0" y="229704"/>
                <a:ext cx="2747994" cy="6098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72" y="0"/>
                    </a:moveTo>
                    <a:lnTo>
                      <a:pt x="21501" y="0"/>
                    </a:lnTo>
                    <a:lnTo>
                      <a:pt x="21600" y="21424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1" name="false"/>
              <p:cNvSpPr txBox="1"/>
              <p:nvPr/>
            </p:nvSpPr>
            <p:spPr>
              <a:xfrm>
                <a:off x="1592269" y="-30646"/>
                <a:ext cx="907640" cy="508001"/>
              </a:xfrm>
              <a:prstGeom prst="rect">
                <a:avLst/>
              </a:prstGeom>
              <a:solidFill>
                <a:srgbClr val="F3F6F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88900" tIns="88900" rIns="88900" bIns="88900" numCol="1" anchor="ctr">
                <a:spAutoFit/>
              </a:bodyPr>
              <a:lstStyle>
                <a:lvl1pPr marL="81258" marR="81258">
                  <a:lnSpc>
                    <a:spcPts val="2600"/>
                  </a:lnSpc>
                  <a:spcBef>
                    <a:spcPts val="1500"/>
                  </a:spcBef>
                  <a:buClr>
                    <a:srgbClr val="0048AA"/>
                  </a:buClr>
                  <a:buFont typeface="Comic Sans MS"/>
                  <a:defRPr sz="22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sp>
          <p:nvSpPr>
            <p:cNvPr id="303" name="Line"/>
            <p:cNvSpPr/>
            <p:nvPr/>
          </p:nvSpPr>
          <p:spPr>
            <a:xfrm flipV="1">
              <a:off x="17592" y="6313004"/>
              <a:ext cx="1" cy="8237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1346200" y="5403850"/>
            <a:ext cx="9410700" cy="8210552"/>
            <a:chOff x="0" y="-590550"/>
            <a:chExt cx="9410700" cy="8210551"/>
          </a:xfrm>
        </p:grpSpPr>
        <p:sp>
          <p:nvSpPr>
            <p:cNvPr id="305" name="Example:…"/>
            <p:cNvSpPr txBox="1"/>
            <p:nvPr/>
          </p:nvSpPr>
          <p:spPr>
            <a:xfrm>
              <a:off x="240053" y="-590550"/>
              <a:ext cx="7023100" cy="6184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/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Example:   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int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= 0;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int v = 1;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while (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&lt;= n)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{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  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System.out.println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(v);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  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=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+ 1;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   v = 2 * v;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} </a:t>
              </a:r>
            </a:p>
          </p:txBody>
        </p:sp>
        <p:sp>
          <p:nvSpPr>
            <p:cNvPr id="306" name="Prints the powers of two from 20 to 2n .…"/>
            <p:cNvSpPr txBox="1"/>
            <p:nvPr/>
          </p:nvSpPr>
          <p:spPr>
            <a:xfrm>
              <a:off x="0" y="5880100"/>
              <a:ext cx="9410700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/>
            <a:p>
              <a:pPr defTabSz="2038350">
                <a:lnSpc>
                  <a:spcPts val="43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uFill>
                    <a:solidFill>
                      <a:srgbClr val="000000"/>
                    </a:solidFill>
                  </a:uFill>
                </a:defRPr>
              </a:pPr>
              <a:r>
                <a:rPr sz="3600"/>
                <a:t>Prints the powers of two from 2</a:t>
              </a:r>
              <a:r>
                <a:rPr sz="3600" baseline="31999"/>
                <a:t>0</a:t>
              </a:r>
              <a:r>
                <a:rPr sz="3600"/>
                <a:t> to 2</a:t>
              </a:r>
              <a:r>
                <a:rPr sz="3600" i="1" baseline="31999"/>
                <a:t>n</a:t>
              </a:r>
              <a:r>
                <a:rPr sz="3600"/>
                <a:t> .</a:t>
              </a:r>
            </a:p>
            <a:p>
              <a:pPr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797979"/>
                  </a:solidFill>
                  <a:uFill>
                    <a:solidFill>
                      <a:srgbClr val="797979"/>
                    </a:solidFill>
                  </a:uFill>
                </a:defRPr>
              </a:pPr>
              <a:r>
                <a:t>[stay tuned for a trace]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15925800" y="2933699"/>
            <a:ext cx="5168900" cy="8940801"/>
            <a:chOff x="0" y="-38100"/>
            <a:chExt cx="5168900" cy="8940800"/>
          </a:xfrm>
        </p:grpSpPr>
        <p:sp>
          <p:nvSpPr>
            <p:cNvPr id="308" name="Line"/>
            <p:cNvSpPr/>
            <p:nvPr/>
          </p:nvSpPr>
          <p:spPr>
            <a:xfrm flipV="1">
              <a:off x="3784600" y="3886200"/>
              <a:ext cx="0" cy="13515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 flipV="1">
              <a:off x="3771900" y="317500"/>
              <a:ext cx="0" cy="8237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 flipV="1">
              <a:off x="3771900" y="1612900"/>
              <a:ext cx="0" cy="8237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V="1">
              <a:off x="3784600" y="5664200"/>
              <a:ext cx="0" cy="8237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3784600" y="6972300"/>
              <a:ext cx="0" cy="8237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315" name="Group"/>
            <p:cNvGrpSpPr/>
            <p:nvPr/>
          </p:nvGrpSpPr>
          <p:grpSpPr>
            <a:xfrm>
              <a:off x="2413000" y="2413000"/>
              <a:ext cx="2755900" cy="1689100"/>
              <a:chOff x="0" y="0"/>
              <a:chExt cx="2755900" cy="1689100"/>
            </a:xfrm>
          </p:grpSpPr>
          <p:sp>
            <p:nvSpPr>
              <p:cNvPr id="313" name="Shape"/>
              <p:cNvSpPr/>
              <p:nvPr/>
            </p:nvSpPr>
            <p:spPr>
              <a:xfrm>
                <a:off x="0" y="0"/>
                <a:ext cx="2755900" cy="1689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l">
                  <a:lnSpc>
                    <a:spcPts val="3100"/>
                  </a:lnSpc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14" name="i &lt;= n ?"/>
              <p:cNvSpPr txBox="1"/>
              <p:nvPr/>
            </p:nvSpPr>
            <p:spPr>
              <a:xfrm>
                <a:off x="412283" y="579239"/>
                <a:ext cx="1367118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7224" marR="7224" algn="l" defTabSz="1295400">
                  <a:lnSpc>
                    <a:spcPct val="12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i &lt;= n ?</a:t>
                </a:r>
              </a:p>
            </p:txBody>
          </p:sp>
        </p:grpSp>
        <p:sp>
          <p:nvSpPr>
            <p:cNvPr id="316" name="i = 0;"/>
            <p:cNvSpPr txBox="1"/>
            <p:nvPr/>
          </p:nvSpPr>
          <p:spPr>
            <a:xfrm>
              <a:off x="3146717" y="-38101"/>
              <a:ext cx="1248059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ctr">
              <a:spAutoFit/>
            </a:bodyPr>
            <a:lstStyle>
              <a:lvl1pPr marL="81258" marR="81258">
                <a:lnSpc>
                  <a:spcPts val="3600"/>
                </a:lnSpc>
                <a:buClr>
                  <a:srgbClr val="010000"/>
                </a:buClr>
                <a:buFont typeface="Lucida Sans"/>
                <a:defRPr sz="30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 = 0;</a:t>
              </a:r>
            </a:p>
          </p:txBody>
        </p:sp>
        <p:sp>
          <p:nvSpPr>
            <p:cNvPr id="317" name="true"/>
            <p:cNvSpPr txBox="1"/>
            <p:nvPr/>
          </p:nvSpPr>
          <p:spPr>
            <a:xfrm>
              <a:off x="3378068" y="4375149"/>
              <a:ext cx="819645" cy="508001"/>
            </a:xfrm>
            <a:prstGeom prst="rect">
              <a:avLst/>
            </a:prstGeom>
            <a:solidFill>
              <a:srgbClr val="F3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ctr">
              <a:spAutoFit/>
            </a:bodyPr>
            <a:lstStyle>
              <a:lvl1pPr marL="81258" marR="81258">
                <a:lnSpc>
                  <a:spcPts val="2600"/>
                </a:lnSpc>
                <a:spcBef>
                  <a:spcPts val="1500"/>
                </a:spcBef>
                <a:buClr>
                  <a:srgbClr val="0048AA"/>
                </a:buClr>
                <a:buFont typeface="Comic Sans MS"/>
                <a:defRPr sz="22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318" name="v = 1;"/>
            <p:cNvSpPr txBox="1"/>
            <p:nvPr/>
          </p:nvSpPr>
          <p:spPr>
            <a:xfrm>
              <a:off x="3093790" y="1130299"/>
              <a:ext cx="1353913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ctr">
              <a:spAutoFit/>
            </a:bodyPr>
            <a:lstStyle>
              <a:lvl1pPr marL="81258" marR="81258">
                <a:lnSpc>
                  <a:spcPts val="3600"/>
                </a:lnSpc>
                <a:buClr>
                  <a:srgbClr val="010000"/>
                </a:buClr>
                <a:buFont typeface="Lucida Sans"/>
                <a:defRPr sz="30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 = 1;</a:t>
              </a:r>
            </a:p>
          </p:txBody>
        </p:sp>
        <p:sp>
          <p:nvSpPr>
            <p:cNvPr id="319" name="System.out.println(v);"/>
            <p:cNvSpPr txBox="1"/>
            <p:nvPr/>
          </p:nvSpPr>
          <p:spPr>
            <a:xfrm>
              <a:off x="1054100" y="5194299"/>
              <a:ext cx="3929609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ctr">
              <a:spAutoFit/>
            </a:bodyPr>
            <a:lstStyle>
              <a:lvl1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System.out.println(v);</a:t>
              </a:r>
            </a:p>
          </p:txBody>
        </p:sp>
        <p:sp>
          <p:nvSpPr>
            <p:cNvPr id="320" name="i = i + 1;"/>
            <p:cNvSpPr txBox="1"/>
            <p:nvPr/>
          </p:nvSpPr>
          <p:spPr>
            <a:xfrm>
              <a:off x="2590800" y="6464299"/>
              <a:ext cx="1685653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ctr">
              <a:spAutoFit/>
            </a:bodyPr>
            <a:lstStyle>
              <a:lvl1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 = i + 1;</a:t>
              </a:r>
            </a:p>
          </p:txBody>
        </p:sp>
        <p:sp>
          <p:nvSpPr>
            <p:cNvPr id="321" name="v = 2 * v;"/>
            <p:cNvSpPr txBox="1"/>
            <p:nvPr/>
          </p:nvSpPr>
          <p:spPr>
            <a:xfrm>
              <a:off x="2590800" y="7734299"/>
              <a:ext cx="1823133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ctr">
              <a:spAutoFit/>
            </a:bodyPr>
            <a:lstStyle>
              <a:lvl1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v = 2 * v;</a:t>
              </a:r>
            </a:p>
          </p:txBody>
        </p:sp>
        <p:sp>
          <p:nvSpPr>
            <p:cNvPr id="322" name="Line"/>
            <p:cNvSpPr/>
            <p:nvPr/>
          </p:nvSpPr>
          <p:spPr>
            <a:xfrm>
              <a:off x="0" y="3263900"/>
              <a:ext cx="3792935" cy="563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00"/>
                  </a:moveTo>
                  <a:lnTo>
                    <a:pt x="2148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3627" y="8"/>
                  </a:lnTo>
                </a:path>
              </a:pathLst>
            </a:custGeom>
            <a:noFill/>
            <a:ln w="1270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24" name="Line"/>
          <p:cNvSpPr/>
          <p:nvPr/>
        </p:nvSpPr>
        <p:spPr>
          <a:xfrm>
            <a:off x="1071052" y="3084016"/>
            <a:ext cx="1030402" cy="139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33" h="21600" extrusionOk="0">
                <a:moveTo>
                  <a:pt x="14744" y="21600"/>
                </a:moveTo>
                <a:cubicBezTo>
                  <a:pt x="-3449" y="21413"/>
                  <a:pt x="-6467" y="409"/>
                  <a:pt x="15133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D4B2E-D7C4-4840-A7CC-460126318041}"/>
              </a:ext>
            </a:extLst>
          </p:cNvPr>
          <p:cNvSpPr txBox="1"/>
          <p:nvPr/>
        </p:nvSpPr>
        <p:spPr>
          <a:xfrm>
            <a:off x="9052560" y="5214481"/>
            <a:ext cx="687324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1" dirty="0"/>
              <a:t>MUST HAVE: initialization, test, update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build="p" bldLvl="5" animBg="1" advAuto="0"/>
      <p:bldP spid="304" grpId="0" animBg="1" advAuto="0"/>
      <p:bldP spid="307" grpId="0" animBg="1" advAuto="0"/>
      <p:bldP spid="323" grpId="0" animBg="1" advAuto="0"/>
      <p:bldP spid="32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Example of while loop use: print powers of tw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 use: print powers of two</a:t>
            </a:r>
          </a:p>
        </p:txBody>
      </p:sp>
      <p:sp>
        <p:nvSpPr>
          <p:cNvPr id="327" name="A trace is a table of variable values after each stat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3200"/>
              </a:lnSpc>
              <a:defRPr sz="2700"/>
            </a:pPr>
            <a:r>
              <a:t>A </a:t>
            </a:r>
            <a:r>
              <a:rPr>
                <a:solidFill>
                  <a:srgbClr val="005493"/>
                </a:solidFill>
              </a:rPr>
              <a:t>trace</a:t>
            </a:r>
            <a:r>
              <a:t> is a table of variable values after each statement.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aphicFrame>
        <p:nvGraphicFramePr>
          <p:cNvPr id="329" name="Table"/>
          <p:cNvGraphicFramePr/>
          <p:nvPr/>
        </p:nvGraphicFramePr>
        <p:xfrm>
          <a:off x="12697023" y="2275759"/>
          <a:ext cx="4521198" cy="7416792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085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 &lt;= n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4088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false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0" name="% java PowersOfTwo 6…"/>
          <p:cNvSpPr/>
          <p:nvPr/>
        </p:nvSpPr>
        <p:spPr>
          <a:xfrm>
            <a:off x="17640300" y="8140700"/>
            <a:ext cx="5130800" cy="4925604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</a:t>
            </a:r>
            <a:r>
              <a:rPr dirty="0" err="1"/>
              <a:t>PowersOfTwo</a:t>
            </a:r>
            <a:r>
              <a:rPr dirty="0"/>
              <a:t> 6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8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16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32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64</a:t>
            </a:r>
          </a:p>
        </p:txBody>
      </p:sp>
      <p:sp>
        <p:nvSpPr>
          <p:cNvPr id="331" name="public class PowersOfTwo…"/>
          <p:cNvSpPr/>
          <p:nvPr/>
        </p:nvSpPr>
        <p:spPr>
          <a:xfrm>
            <a:off x="1358900" y="2133599"/>
            <a:ext cx="10617200" cy="11364505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PowersOfTwo</a:t>
            </a:r>
            <a:endParaRPr dirty="0"/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 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  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n = Integer.parseInt(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</a:t>
            </a:r>
            <a:r>
              <a:rPr dirty="0" err="1"/>
              <a:t>i</a:t>
            </a:r>
            <a:r>
              <a:rPr dirty="0"/>
              <a:t> = 0;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v = 1;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while (</a:t>
            </a:r>
            <a:r>
              <a:rPr dirty="0" err="1"/>
              <a:t>i</a:t>
            </a:r>
            <a:r>
              <a:rPr dirty="0"/>
              <a:t> &lt;= n)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{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(v);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/>
              <a:t>i</a:t>
            </a:r>
            <a:r>
              <a:rPr dirty="0"/>
              <a:t> + 1;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v = 2 * v;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}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332" name="Rectangle"/>
          <p:cNvSpPr/>
          <p:nvPr/>
        </p:nvSpPr>
        <p:spPr>
          <a:xfrm>
            <a:off x="2336693" y="5679355"/>
            <a:ext cx="5473700" cy="609600"/>
          </a:xfrm>
          <a:prstGeom prst="rect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3" name="Prints the powers of two from 20 to 2n ."/>
          <p:cNvSpPr txBox="1"/>
          <p:nvPr/>
        </p:nvSpPr>
        <p:spPr>
          <a:xfrm>
            <a:off x="3436412" y="12146551"/>
            <a:ext cx="10706100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>
                <a:solidFill>
                  <a:srgbClr val="005493"/>
                </a:solid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Prints the powers of two from 2</a:t>
            </a:r>
            <a:r>
              <a:rPr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0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to 2</a:t>
            </a:r>
            <a:r>
              <a:rPr i="1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.</a:t>
            </a:r>
          </a:p>
        </p:txBody>
      </p:sp>
      <p:pic>
        <p:nvPicPr>
          <p:cNvPr id="334" name="Screen Shot 2015-02-01 at 2.04.07 PM.png" descr="Screen Shot 2015-02-01 at 2.04.07 PM.png"/>
          <p:cNvPicPr>
            <a:picLocks noChangeAspect="1"/>
          </p:cNvPicPr>
          <p:nvPr/>
        </p:nvPicPr>
        <p:blipFill>
          <a:blip r:embed="rId3"/>
          <a:srcRect l="2270" t="3468" r="3887" b="5368"/>
          <a:stretch>
            <a:fillRect/>
          </a:stretch>
        </p:blipFill>
        <p:spPr>
          <a:xfrm>
            <a:off x="18169934" y="1894245"/>
            <a:ext cx="4724461" cy="4723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4" h="21586" extrusionOk="0">
                <a:moveTo>
                  <a:pt x="192" y="0"/>
                </a:moveTo>
                <a:lnTo>
                  <a:pt x="97" y="93"/>
                </a:lnTo>
                <a:lnTo>
                  <a:pt x="0" y="184"/>
                </a:lnTo>
                <a:lnTo>
                  <a:pt x="4" y="10764"/>
                </a:lnTo>
                <a:cubicBezTo>
                  <a:pt x="5" y="16584"/>
                  <a:pt x="17" y="21376"/>
                  <a:pt x="32" y="21414"/>
                </a:cubicBezTo>
                <a:cubicBezTo>
                  <a:pt x="46" y="21452"/>
                  <a:pt x="99" y="21506"/>
                  <a:pt x="148" y="21533"/>
                </a:cubicBezTo>
                <a:cubicBezTo>
                  <a:pt x="222" y="21576"/>
                  <a:pt x="1928" y="21585"/>
                  <a:pt x="10481" y="21586"/>
                </a:cubicBezTo>
                <a:cubicBezTo>
                  <a:pt x="17914" y="21587"/>
                  <a:pt x="20748" y="21576"/>
                  <a:pt x="20812" y="21546"/>
                </a:cubicBezTo>
                <a:cubicBezTo>
                  <a:pt x="20861" y="21523"/>
                  <a:pt x="20919" y="21464"/>
                  <a:pt x="20941" y="21414"/>
                </a:cubicBezTo>
                <a:cubicBezTo>
                  <a:pt x="20984" y="21316"/>
                  <a:pt x="21002" y="360"/>
                  <a:pt x="20959" y="194"/>
                </a:cubicBezTo>
                <a:cubicBezTo>
                  <a:pt x="20905" y="-13"/>
                  <a:pt x="21600" y="0"/>
                  <a:pt x="10462" y="0"/>
                </a:cubicBezTo>
                <a:lnTo>
                  <a:pt x="19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F9975C-6A8B-48BF-AC43-94D72035958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60 0.045175" pathEditMode="relative">
                                      <p:cBhvr>
                                        <p:cTn id="1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45175 L -0.000260 0.089620" pathEditMode="relative">
                                      <p:cBhvr>
                                        <p:cTn id="2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620 L 0.032015 0.177293" pathEditMode="relative">
                                      <p:cBhvr>
                                        <p:cTn id="2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15 0.177293 L 0.032031 0.223749" pathEditMode="relative">
                                      <p:cBhvr>
                                        <p:cTn id="3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3749 L 0.032031 0.268576" pathEditMode="relative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8576 L -0.000260 0.089815" pathEditMode="relative">
                                      <p:cBhvr>
                                        <p:cTn id="4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7778" pathEditMode="relative">
                                      <p:cBhvr>
                                        <p:cTn id="4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7778 L 0.032031 0.224074" pathEditMode="relative">
                                      <p:cBhvr>
                                        <p:cTn id="5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4074 L 0.032031 0.269444" pathEditMode="relative">
                                      <p:cBhvr>
                                        <p:cTn id="5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9444 L -0.000260 0.089815" pathEditMode="relative">
                                      <p:cBhvr>
                                        <p:cTn id="6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8704" pathEditMode="relative">
                                      <p:cBhvr>
                                        <p:cTn id="6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8704 L 0.032031 0.225000" pathEditMode="relative">
                                      <p:cBhvr>
                                        <p:cTn id="7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5000 L 0.032031 0.269444" pathEditMode="relative">
                                      <p:cBhvr>
                                        <p:cTn id="7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9444 L -0.000260 0.089815" pathEditMode="relative">
                                      <p:cBhvr>
                                        <p:cTn id="8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9630" pathEditMode="relative">
                                      <p:cBhvr>
                                        <p:cTn id="8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9630 L 0.032031 0.225000" pathEditMode="relative">
                                      <p:cBhvr>
                                        <p:cTn id="9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5000 L 0.032031 0.269444" pathEditMode="relative">
                                      <p:cBhvr>
                                        <p:cTn id="9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9444 L -0.000260 0.089815" pathEditMode="relative">
                                      <p:cBhvr>
                                        <p:cTn id="10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8704" pathEditMode="relative">
                                      <p:cBhvr>
                                        <p:cTn id="10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8704 L 0.032031 0.225926" pathEditMode="relative">
                                      <p:cBhvr>
                                        <p:cTn id="11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5926 L 0.032031 0.269444" pathEditMode="relative">
                                      <p:cBhvr>
                                        <p:cTn id="11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9444 L -0.000260 0.089815" pathEditMode="relative">
                                      <p:cBhvr>
                                        <p:cTn id="12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8704" pathEditMode="relative">
                                      <p:cBhvr>
                                        <p:cTn id="12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8704 L 0.032031 0.226852" pathEditMode="relative">
                                      <p:cBhvr>
                                        <p:cTn id="13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6852 L 0.032031 0.267593" pathEditMode="relative">
                                      <p:cBhvr>
                                        <p:cTn id="1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7593 L -0.000260 0.089815" pathEditMode="relative">
                                      <p:cBhvr>
                                        <p:cTn id="14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89815 L 0.032031 0.178704" pathEditMode="relative">
                                      <p:cBhvr>
                                        <p:cTn id="14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178704 L 0.032031 0.224074" pathEditMode="relative">
                                      <p:cBhvr>
                                        <p:cTn id="15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24074 L 0.032031 0.268519" pathEditMode="relative">
                                      <p:cBhvr>
                                        <p:cTn id="15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31 0.268519 L -0.000260 0.090741" pathEditMode="relative">
                                      <p:cBhvr>
                                        <p:cTn id="16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090741 L -0.000260 0.316204" pathEditMode="relative">
                                      <p:cBhvr>
                                        <p:cTn id="16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0 0.316204 L -0.028829 0.360793" pathEditMode="relative">
                                      <p:cBhvr>
                                        <p:cTn id="171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9 0.360793 L -0.053540 0.404348" pathEditMode="relative">
                                      <p:cBhvr>
                                        <p:cTn id="17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 advAuto="0"/>
      <p:bldP spid="330" grpId="0" build="p" bldLvl="5" animBg="1" advAuto="0"/>
      <p:bldP spid="332" grpId="0" animBg="1" advAuto="0"/>
      <p:bldP spid="33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Example of while loop use: print powers of tw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powers of two</a:t>
            </a:r>
            <a:r>
              <a:rPr lang="en-US" dirty="0"/>
              <a:t> : counting operations</a:t>
            </a:r>
            <a:endParaRPr dirty="0"/>
          </a:p>
        </p:txBody>
      </p:sp>
      <p:sp>
        <p:nvSpPr>
          <p:cNvPr id="327" name="A trace is a table of variable values after each statem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3200"/>
              </a:lnSpc>
              <a:defRPr sz="2700"/>
            </a:pPr>
            <a:r>
              <a:rPr lang="en-US" dirty="0"/>
              <a:t>Counting operations is a good way to know how well your program works</a:t>
            </a:r>
            <a:r>
              <a:rPr dirty="0"/>
              <a:t>.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1" name="public class PowersOfTwo…"/>
          <p:cNvSpPr/>
          <p:nvPr/>
        </p:nvSpPr>
        <p:spPr>
          <a:xfrm>
            <a:off x="1358900" y="2133599"/>
            <a:ext cx="10299700" cy="11168653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PowersOfTwo</a:t>
            </a:r>
            <a:endParaRPr dirty="0"/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 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  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n = Integer.parseInt(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</a:t>
            </a:r>
            <a:r>
              <a:rPr dirty="0" err="1"/>
              <a:t>i</a:t>
            </a:r>
            <a:r>
              <a:rPr dirty="0"/>
              <a:t> = 0;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v = 1;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while (</a:t>
            </a:r>
            <a:r>
              <a:rPr dirty="0" err="1"/>
              <a:t>i</a:t>
            </a:r>
            <a:r>
              <a:rPr dirty="0"/>
              <a:t> &lt;= n)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{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(v);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/>
              <a:t>i</a:t>
            </a:r>
            <a:r>
              <a:rPr dirty="0"/>
              <a:t> + 1;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v = 2 * v;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}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6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333" name="Prints the powers of two from 20 to 2n ."/>
          <p:cNvSpPr txBox="1"/>
          <p:nvPr/>
        </p:nvSpPr>
        <p:spPr>
          <a:xfrm>
            <a:off x="3103903" y="11994885"/>
            <a:ext cx="10706100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>
                <a:solidFill>
                  <a:srgbClr val="005493"/>
                </a:solid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Prints the powers of two from 2</a:t>
            </a:r>
            <a:r>
              <a:rPr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0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to 2</a:t>
            </a:r>
            <a:r>
              <a:rPr i="1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9975C-6A8B-48BF-AC43-94D72035958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4.1b</a:t>
            </a:r>
          </a:p>
        </p:txBody>
      </p:sp>
      <p:sp>
        <p:nvSpPr>
          <p:cNvPr id="12" name="challenge: figure out…">
            <a:extLst>
              <a:ext uri="{FF2B5EF4-FFF2-40B4-BE49-F238E27FC236}">
                <a16:creationId xmlns:a16="http://schemas.microsoft.com/office/drawing/2014/main" id="{FA38F8E5-B3AF-4CA2-86C3-F3B696DBE22A}"/>
              </a:ext>
            </a:extLst>
          </p:cNvPr>
          <p:cNvSpPr txBox="1"/>
          <p:nvPr/>
        </p:nvSpPr>
        <p:spPr>
          <a:xfrm>
            <a:off x="9314731" y="6497352"/>
            <a:ext cx="4920814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initialize operation</a:t>
            </a:r>
            <a:endParaRPr dirty="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8BE9CD62-41DB-438D-81F8-8EEA985184BC}"/>
              </a:ext>
            </a:extLst>
          </p:cNvPr>
          <p:cNvSpPr/>
          <p:nvPr/>
        </p:nvSpPr>
        <p:spPr>
          <a:xfrm flipH="1">
            <a:off x="8227616" y="6760036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challenge: figure out…">
            <a:extLst>
              <a:ext uri="{FF2B5EF4-FFF2-40B4-BE49-F238E27FC236}">
                <a16:creationId xmlns:a16="http://schemas.microsoft.com/office/drawing/2014/main" id="{0DD8E894-3A1B-45FE-85EE-B52331B1E59D}"/>
              </a:ext>
            </a:extLst>
          </p:cNvPr>
          <p:cNvSpPr txBox="1"/>
          <p:nvPr/>
        </p:nvSpPr>
        <p:spPr>
          <a:xfrm>
            <a:off x="9314731" y="7000743"/>
            <a:ext cx="4920814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initialize operation</a:t>
            </a:r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EA35022-2148-4F02-BF8C-654269E8758B}"/>
              </a:ext>
            </a:extLst>
          </p:cNvPr>
          <p:cNvSpPr/>
          <p:nvPr/>
        </p:nvSpPr>
        <p:spPr>
          <a:xfrm flipH="1">
            <a:off x="8227616" y="7263427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challenge: figure out…">
            <a:extLst>
              <a:ext uri="{FF2B5EF4-FFF2-40B4-BE49-F238E27FC236}">
                <a16:creationId xmlns:a16="http://schemas.microsoft.com/office/drawing/2014/main" id="{51F987D7-9D6D-4537-8554-4915697D2322}"/>
              </a:ext>
            </a:extLst>
          </p:cNvPr>
          <p:cNvSpPr txBox="1"/>
          <p:nvPr/>
        </p:nvSpPr>
        <p:spPr>
          <a:xfrm>
            <a:off x="9337892" y="7662853"/>
            <a:ext cx="9212585" cy="981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Loop body is executed for </a:t>
            </a:r>
            <a:r>
              <a:rPr lang="en-US" dirty="0" err="1"/>
              <a:t>i</a:t>
            </a:r>
            <a:r>
              <a:rPr lang="en-US" dirty="0"/>
              <a:t> = 0..n  (n+1 times)</a:t>
            </a:r>
          </a:p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Loop condition checked for </a:t>
            </a:r>
            <a:r>
              <a:rPr lang="en-US" dirty="0" err="1"/>
              <a:t>i</a:t>
            </a:r>
            <a:r>
              <a:rPr lang="en-US" dirty="0"/>
              <a:t>= 0..n+1 (n+2 times)</a:t>
            </a:r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478749F5-1268-45DB-862D-A7E774D3B5BB}"/>
              </a:ext>
            </a:extLst>
          </p:cNvPr>
          <p:cNvSpPr/>
          <p:nvPr/>
        </p:nvSpPr>
        <p:spPr>
          <a:xfrm flipH="1">
            <a:off x="8250778" y="7925537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challenge: figure out…">
            <a:extLst>
              <a:ext uri="{FF2B5EF4-FFF2-40B4-BE49-F238E27FC236}">
                <a16:creationId xmlns:a16="http://schemas.microsoft.com/office/drawing/2014/main" id="{AE8F35E3-4B7F-4F95-8452-AF7BCB0A33A8}"/>
              </a:ext>
            </a:extLst>
          </p:cNvPr>
          <p:cNvSpPr txBox="1"/>
          <p:nvPr/>
        </p:nvSpPr>
        <p:spPr>
          <a:xfrm>
            <a:off x="9337893" y="9177552"/>
            <a:ext cx="4920814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print operation</a:t>
            </a:r>
            <a:endParaRPr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2A1BB30A-25EC-4F1D-8DDA-B3A511B847B0}"/>
              </a:ext>
            </a:extLst>
          </p:cNvPr>
          <p:cNvSpPr/>
          <p:nvPr/>
        </p:nvSpPr>
        <p:spPr>
          <a:xfrm flipH="1">
            <a:off x="8250778" y="9440236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" name="challenge: figure out…">
            <a:extLst>
              <a:ext uri="{FF2B5EF4-FFF2-40B4-BE49-F238E27FC236}">
                <a16:creationId xmlns:a16="http://schemas.microsoft.com/office/drawing/2014/main" id="{8FF6CDC0-F094-4748-9183-BECE94643EB2}"/>
              </a:ext>
            </a:extLst>
          </p:cNvPr>
          <p:cNvSpPr txBox="1"/>
          <p:nvPr/>
        </p:nvSpPr>
        <p:spPr>
          <a:xfrm>
            <a:off x="9310277" y="10043705"/>
            <a:ext cx="7315177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increment/assignment operation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4B7D1DC5-4869-4012-A7D7-73A3BA7244B9}"/>
              </a:ext>
            </a:extLst>
          </p:cNvPr>
          <p:cNvSpPr/>
          <p:nvPr/>
        </p:nvSpPr>
        <p:spPr>
          <a:xfrm flipH="1">
            <a:off x="8223163" y="10306389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challenge: figure out…">
            <a:extLst>
              <a:ext uri="{FF2B5EF4-FFF2-40B4-BE49-F238E27FC236}">
                <a16:creationId xmlns:a16="http://schemas.microsoft.com/office/drawing/2014/main" id="{A88D6071-37F3-4BA5-8095-EFC1D9B92E7D}"/>
              </a:ext>
            </a:extLst>
          </p:cNvPr>
          <p:cNvSpPr txBox="1"/>
          <p:nvPr/>
        </p:nvSpPr>
        <p:spPr>
          <a:xfrm>
            <a:off x="9310277" y="10909858"/>
            <a:ext cx="6359213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multiply/assignment operation</a:t>
            </a:r>
            <a:endParaRPr dirty="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EABFD80A-4C27-4B4F-8FC4-5D0DD559453B}"/>
              </a:ext>
            </a:extLst>
          </p:cNvPr>
          <p:cNvSpPr/>
          <p:nvPr/>
        </p:nvSpPr>
        <p:spPr>
          <a:xfrm flipH="1">
            <a:off x="8223163" y="11172542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challenge: figure out…">
            <a:extLst>
              <a:ext uri="{FF2B5EF4-FFF2-40B4-BE49-F238E27FC236}">
                <a16:creationId xmlns:a16="http://schemas.microsoft.com/office/drawing/2014/main" id="{89EE0746-9D3A-4911-A6B4-5CD50FF648F6}"/>
              </a:ext>
            </a:extLst>
          </p:cNvPr>
          <p:cNvSpPr txBox="1"/>
          <p:nvPr/>
        </p:nvSpPr>
        <p:spPr>
          <a:xfrm>
            <a:off x="17036245" y="9815180"/>
            <a:ext cx="6935029" cy="981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Total operations</a:t>
            </a:r>
          </a:p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3 + (n+2)  + 3 (n+1) </a:t>
            </a:r>
            <a:endParaRPr dirty="0"/>
          </a:p>
        </p:txBody>
      </p:sp>
      <p:sp>
        <p:nvSpPr>
          <p:cNvPr id="25" name="challenge: figure out…">
            <a:extLst>
              <a:ext uri="{FF2B5EF4-FFF2-40B4-BE49-F238E27FC236}">
                <a16:creationId xmlns:a16="http://schemas.microsoft.com/office/drawing/2014/main" id="{154BA999-794D-2F4D-A048-E1E0F0ACD5BB}"/>
              </a:ext>
            </a:extLst>
          </p:cNvPr>
          <p:cNvSpPr txBox="1"/>
          <p:nvPr/>
        </p:nvSpPr>
        <p:spPr>
          <a:xfrm>
            <a:off x="9302681" y="5733204"/>
            <a:ext cx="4920814" cy="524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1 initialize operation</a:t>
            </a:r>
            <a:endParaRPr dirty="0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C56B9922-9B8B-524D-BB78-8C0236C2C95F}"/>
              </a:ext>
            </a:extLst>
          </p:cNvPr>
          <p:cNvSpPr/>
          <p:nvPr/>
        </p:nvSpPr>
        <p:spPr>
          <a:xfrm flipH="1">
            <a:off x="8215566" y="5995888"/>
            <a:ext cx="947415" cy="1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0974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 advAuto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op quiz on while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loops</a:t>
            </a:r>
          </a:p>
        </p:txBody>
      </p:sp>
      <p:sp>
        <p:nvSpPr>
          <p:cNvPr id="337" name="Q. Anything wrong with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Anything wrong with the following code?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39" name="public class PQwhile…"/>
          <p:cNvSpPr/>
          <p:nvPr/>
        </p:nvSpPr>
        <p:spPr>
          <a:xfrm>
            <a:off x="1477587" y="3263207"/>
            <a:ext cx="10528300" cy="8337665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PQwhile</a:t>
            </a: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 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n = Integer.parseInt(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</a:t>
            </a:r>
            <a:r>
              <a:rPr dirty="0" err="1"/>
              <a:t>i</a:t>
            </a:r>
            <a:r>
              <a:rPr dirty="0"/>
              <a:t> = 0;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v =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while (</a:t>
            </a:r>
            <a:r>
              <a:rPr dirty="0" err="1"/>
              <a:t>i</a:t>
            </a:r>
            <a:r>
              <a:rPr dirty="0"/>
              <a:t> &lt;= n)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(v);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/>
              <a:t>i</a:t>
            </a:r>
            <a:r>
              <a:rPr dirty="0"/>
              <a:t> + 1;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v = 2 * v;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76A6E-E35F-4011-A49B-5009717ABBD8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op quiz on while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loops</a:t>
            </a:r>
          </a:p>
        </p:txBody>
      </p:sp>
      <p:sp>
        <p:nvSpPr>
          <p:cNvPr id="342" name="Q. Anything wrong with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Anything wrong with the following code?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4" name="public class PQwhile…"/>
          <p:cNvSpPr/>
          <p:nvPr/>
        </p:nvSpPr>
        <p:spPr>
          <a:xfrm>
            <a:off x="1322703" y="3211755"/>
            <a:ext cx="10528300" cy="842079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PQwhile</a:t>
            </a: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 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n = Integer.parseInt(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</a:t>
            </a:r>
            <a:r>
              <a:rPr dirty="0" err="1"/>
              <a:t>i</a:t>
            </a:r>
            <a:r>
              <a:rPr dirty="0"/>
              <a:t> = 0;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v =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while (</a:t>
            </a:r>
            <a:r>
              <a:rPr dirty="0" err="1"/>
              <a:t>i</a:t>
            </a:r>
            <a:r>
              <a:rPr dirty="0"/>
              <a:t> &lt;= n)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(v);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/>
              <a:t>i</a:t>
            </a:r>
            <a:r>
              <a:rPr dirty="0"/>
              <a:t> + 1;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v = 2 * v;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345" name="Q. What does it do (without the braces)?"/>
          <p:cNvSpPr txBox="1"/>
          <p:nvPr/>
        </p:nvSpPr>
        <p:spPr>
          <a:xfrm>
            <a:off x="13211241" y="3200399"/>
            <a:ext cx="9537700" cy="105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dirty="0">
                <a:solidFill>
                  <a:srgbClr val="000000"/>
                </a:solidFill>
              </a:rPr>
              <a:t>What does it do (without the braces)?</a:t>
            </a:r>
          </a:p>
        </p:txBody>
      </p:sp>
      <p:sp>
        <p:nvSpPr>
          <p:cNvPr id="346" name="A. Goes into an infinite loop."/>
          <p:cNvSpPr txBox="1"/>
          <p:nvPr/>
        </p:nvSpPr>
        <p:spPr>
          <a:xfrm>
            <a:off x="13211241" y="4521199"/>
            <a:ext cx="7518400" cy="105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 dirty="0"/>
              <a:t>A. </a:t>
            </a:r>
            <a:r>
              <a:rPr dirty="0">
                <a:solidFill>
                  <a:srgbClr val="000000"/>
                </a:solidFill>
              </a:rPr>
              <a:t>Goes into an </a:t>
            </a:r>
            <a:r>
              <a:rPr i="1" dirty="0">
                <a:solidFill>
                  <a:srgbClr val="000000"/>
                </a:solidFill>
              </a:rPr>
              <a:t>infinite loop</a:t>
            </a:r>
            <a:r>
              <a:rPr dirty="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350" name="Group"/>
          <p:cNvGrpSpPr/>
          <p:nvPr/>
        </p:nvGrpSpPr>
        <p:grpSpPr>
          <a:xfrm>
            <a:off x="1309716" y="7670800"/>
            <a:ext cx="5461001" cy="5395504"/>
            <a:chOff x="128616" y="76200"/>
            <a:chExt cx="5461000" cy="5395504"/>
          </a:xfrm>
        </p:grpSpPr>
        <p:sp>
          <p:nvSpPr>
            <p:cNvPr id="347" name="A. Yes! Needs braces."/>
            <p:cNvSpPr txBox="1"/>
            <p:nvPr/>
          </p:nvSpPr>
          <p:spPr>
            <a:xfrm>
              <a:off x="128616" y="4417604"/>
              <a:ext cx="5461000" cy="1054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</a:defRPr>
              </a:pPr>
              <a:r>
                <a:rPr dirty="0"/>
                <a:t>A. </a:t>
              </a:r>
              <a:r>
                <a:rPr dirty="0">
                  <a:solidFill>
                    <a:srgbClr val="000000"/>
                  </a:solidFill>
                </a:rPr>
                <a:t>Yes! Needs braces.</a:t>
              </a:r>
            </a:p>
          </p:txBody>
        </p:sp>
        <p:sp>
          <p:nvSpPr>
            <p:cNvPr id="348" name="{"/>
            <p:cNvSpPr txBox="1"/>
            <p:nvPr/>
          </p:nvSpPr>
          <p:spPr>
            <a:xfrm>
              <a:off x="4264198" y="76200"/>
              <a:ext cx="308156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{</a:t>
              </a:r>
            </a:p>
          </p:txBody>
        </p:sp>
        <p:sp>
          <p:nvSpPr>
            <p:cNvPr id="349" name="}"/>
            <p:cNvSpPr txBox="1"/>
            <p:nvPr/>
          </p:nvSpPr>
          <p:spPr>
            <a:xfrm>
              <a:off x="1847043" y="2146301"/>
              <a:ext cx="308156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}</a:t>
              </a:r>
            </a:p>
          </p:txBody>
        </p:sp>
      </p:grpSp>
      <p:sp>
        <p:nvSpPr>
          <p:cNvPr id="351" name="% java PQwhile 6…"/>
          <p:cNvSpPr/>
          <p:nvPr/>
        </p:nvSpPr>
        <p:spPr>
          <a:xfrm>
            <a:off x="13299107" y="5841998"/>
            <a:ext cx="4368800" cy="704694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</a:t>
            </a:r>
            <a:r>
              <a:rPr dirty="0" err="1"/>
              <a:t>PQwhile</a:t>
            </a:r>
            <a:r>
              <a:rPr dirty="0"/>
              <a:t> 6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</a:t>
            </a:r>
          </a:p>
        </p:txBody>
      </p:sp>
      <p:grpSp>
        <p:nvGrpSpPr>
          <p:cNvPr id="354" name="Group"/>
          <p:cNvGrpSpPr/>
          <p:nvPr/>
        </p:nvGrpSpPr>
        <p:grpSpPr>
          <a:xfrm>
            <a:off x="18098981" y="8023101"/>
            <a:ext cx="4820953" cy="1402082"/>
            <a:chOff x="-228018" y="-1261789"/>
            <a:chExt cx="4820952" cy="1402081"/>
          </a:xfrm>
        </p:grpSpPr>
        <p:sp>
          <p:nvSpPr>
            <p:cNvPr id="352" name="challenge: figure out…"/>
            <p:cNvSpPr txBox="1"/>
            <p:nvPr/>
          </p:nvSpPr>
          <p:spPr>
            <a:xfrm>
              <a:off x="843784" y="-1261789"/>
              <a:ext cx="3749150" cy="1402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challenge: figure out</a:t>
              </a:r>
            </a:p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how to stop it </a:t>
              </a:r>
            </a:p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on your computer</a:t>
              </a:r>
            </a:p>
          </p:txBody>
        </p:sp>
        <p:sp>
          <p:nvSpPr>
            <p:cNvPr id="353" name="Line"/>
            <p:cNvSpPr/>
            <p:nvPr/>
          </p:nvSpPr>
          <p:spPr>
            <a:xfrm flipH="1">
              <a:off x="-228018" y="-653380"/>
              <a:ext cx="947415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55" name="istockphoto_3885599-pull-the-plug.png" descr="istockphoto_3885599-pull-the-plug.png"/>
          <p:cNvPicPr>
            <a:picLocks noChangeAspect="1"/>
          </p:cNvPicPr>
          <p:nvPr/>
        </p:nvPicPr>
        <p:blipFill>
          <a:blip r:embed="rId3"/>
          <a:srcRect l="24579" t="10556" r="3" b="987"/>
          <a:stretch>
            <a:fillRect/>
          </a:stretch>
        </p:blipFill>
        <p:spPr>
          <a:xfrm>
            <a:off x="19635564" y="10994900"/>
            <a:ext cx="2159018" cy="1894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1589" extrusionOk="0">
                <a:moveTo>
                  <a:pt x="10188" y="2"/>
                </a:moveTo>
                <a:cubicBezTo>
                  <a:pt x="8531" y="-11"/>
                  <a:pt x="6596" y="41"/>
                  <a:pt x="5405" y="151"/>
                </a:cubicBezTo>
                <a:cubicBezTo>
                  <a:pt x="4511" y="234"/>
                  <a:pt x="4055" y="688"/>
                  <a:pt x="4147" y="1404"/>
                </a:cubicBezTo>
                <a:cubicBezTo>
                  <a:pt x="4175" y="1623"/>
                  <a:pt x="4104" y="1981"/>
                  <a:pt x="3982" y="2200"/>
                </a:cubicBezTo>
                <a:cubicBezTo>
                  <a:pt x="3860" y="2419"/>
                  <a:pt x="3755" y="2715"/>
                  <a:pt x="3750" y="2861"/>
                </a:cubicBezTo>
                <a:cubicBezTo>
                  <a:pt x="3745" y="3007"/>
                  <a:pt x="3502" y="3096"/>
                  <a:pt x="3212" y="3060"/>
                </a:cubicBezTo>
                <a:cubicBezTo>
                  <a:pt x="2784" y="3006"/>
                  <a:pt x="2707" y="3091"/>
                  <a:pt x="2822" y="3508"/>
                </a:cubicBezTo>
                <a:cubicBezTo>
                  <a:pt x="2921" y="3864"/>
                  <a:pt x="2823" y="4112"/>
                  <a:pt x="2496" y="4313"/>
                </a:cubicBezTo>
                <a:cubicBezTo>
                  <a:pt x="2237" y="4473"/>
                  <a:pt x="2025" y="4809"/>
                  <a:pt x="2028" y="5059"/>
                </a:cubicBezTo>
                <a:cubicBezTo>
                  <a:pt x="2035" y="5485"/>
                  <a:pt x="2051" y="5489"/>
                  <a:pt x="2264" y="5068"/>
                </a:cubicBezTo>
                <a:cubicBezTo>
                  <a:pt x="2474" y="4654"/>
                  <a:pt x="2556" y="4663"/>
                  <a:pt x="3326" y="5200"/>
                </a:cubicBezTo>
                <a:cubicBezTo>
                  <a:pt x="5135" y="6462"/>
                  <a:pt x="6067" y="8081"/>
                  <a:pt x="4760" y="7688"/>
                </a:cubicBezTo>
                <a:cubicBezTo>
                  <a:pt x="4521" y="7616"/>
                  <a:pt x="4328" y="7664"/>
                  <a:pt x="4328" y="7796"/>
                </a:cubicBezTo>
                <a:cubicBezTo>
                  <a:pt x="4328" y="7928"/>
                  <a:pt x="4589" y="8036"/>
                  <a:pt x="4910" y="8036"/>
                </a:cubicBezTo>
                <a:cubicBezTo>
                  <a:pt x="5301" y="8036"/>
                  <a:pt x="5555" y="8232"/>
                  <a:pt x="5688" y="8633"/>
                </a:cubicBezTo>
                <a:cubicBezTo>
                  <a:pt x="6014" y="9622"/>
                  <a:pt x="5991" y="9755"/>
                  <a:pt x="5436" y="9959"/>
                </a:cubicBezTo>
                <a:cubicBezTo>
                  <a:pt x="5070" y="10093"/>
                  <a:pt x="5165" y="10115"/>
                  <a:pt x="5751" y="10040"/>
                </a:cubicBezTo>
                <a:cubicBezTo>
                  <a:pt x="6703" y="9917"/>
                  <a:pt x="7254" y="10415"/>
                  <a:pt x="7126" y="11284"/>
                </a:cubicBezTo>
                <a:cubicBezTo>
                  <a:pt x="7084" y="11569"/>
                  <a:pt x="7157" y="11738"/>
                  <a:pt x="7280" y="11650"/>
                </a:cubicBezTo>
                <a:cubicBezTo>
                  <a:pt x="7402" y="11563"/>
                  <a:pt x="7626" y="11664"/>
                  <a:pt x="7783" y="11881"/>
                </a:cubicBezTo>
                <a:cubicBezTo>
                  <a:pt x="7939" y="12098"/>
                  <a:pt x="8315" y="12279"/>
                  <a:pt x="8612" y="12279"/>
                </a:cubicBezTo>
                <a:cubicBezTo>
                  <a:pt x="8909" y="12279"/>
                  <a:pt x="9256" y="12497"/>
                  <a:pt x="9382" y="12768"/>
                </a:cubicBezTo>
                <a:cubicBezTo>
                  <a:pt x="9548" y="13123"/>
                  <a:pt x="10508" y="20506"/>
                  <a:pt x="10534" y="21589"/>
                </a:cubicBezTo>
                <a:cubicBezTo>
                  <a:pt x="10630" y="21558"/>
                  <a:pt x="10782" y="21537"/>
                  <a:pt x="10782" y="21499"/>
                </a:cubicBezTo>
                <a:cubicBezTo>
                  <a:pt x="10783" y="21316"/>
                  <a:pt x="10562" y="19328"/>
                  <a:pt x="10290" y="17079"/>
                </a:cubicBezTo>
                <a:cubicBezTo>
                  <a:pt x="9813" y="13130"/>
                  <a:pt x="9814" y="12978"/>
                  <a:pt x="10220" y="12637"/>
                </a:cubicBezTo>
                <a:cubicBezTo>
                  <a:pt x="10451" y="12442"/>
                  <a:pt x="11057" y="12300"/>
                  <a:pt x="11572" y="12320"/>
                </a:cubicBezTo>
                <a:cubicBezTo>
                  <a:pt x="13064" y="12378"/>
                  <a:pt x="15021" y="11965"/>
                  <a:pt x="15298" y="11533"/>
                </a:cubicBezTo>
                <a:cubicBezTo>
                  <a:pt x="15441" y="11310"/>
                  <a:pt x="15715" y="11201"/>
                  <a:pt x="15923" y="11293"/>
                </a:cubicBezTo>
                <a:cubicBezTo>
                  <a:pt x="16127" y="11383"/>
                  <a:pt x="16364" y="11330"/>
                  <a:pt x="16450" y="11171"/>
                </a:cubicBezTo>
                <a:cubicBezTo>
                  <a:pt x="16638" y="10819"/>
                  <a:pt x="19667" y="11061"/>
                  <a:pt x="20085" y="11460"/>
                </a:cubicBezTo>
                <a:cubicBezTo>
                  <a:pt x="20239" y="11608"/>
                  <a:pt x="20601" y="11657"/>
                  <a:pt x="20879" y="11573"/>
                </a:cubicBezTo>
                <a:cubicBezTo>
                  <a:pt x="21385" y="11421"/>
                  <a:pt x="21382" y="11408"/>
                  <a:pt x="21382" y="4421"/>
                </a:cubicBezTo>
                <a:lnTo>
                  <a:pt x="21382" y="4055"/>
                </a:lnTo>
                <a:lnTo>
                  <a:pt x="18993" y="4055"/>
                </a:lnTo>
                <a:cubicBezTo>
                  <a:pt x="17273" y="4055"/>
                  <a:pt x="16524" y="3954"/>
                  <a:pt x="16340" y="3698"/>
                </a:cubicBezTo>
                <a:cubicBezTo>
                  <a:pt x="16198" y="3502"/>
                  <a:pt x="16159" y="3247"/>
                  <a:pt x="16253" y="3128"/>
                </a:cubicBezTo>
                <a:cubicBezTo>
                  <a:pt x="16347" y="3008"/>
                  <a:pt x="16298" y="2995"/>
                  <a:pt x="16139" y="3101"/>
                </a:cubicBezTo>
                <a:cubicBezTo>
                  <a:pt x="15980" y="3206"/>
                  <a:pt x="15568" y="3076"/>
                  <a:pt x="15219" y="2811"/>
                </a:cubicBezTo>
                <a:cubicBezTo>
                  <a:pt x="14871" y="2546"/>
                  <a:pt x="14376" y="2203"/>
                  <a:pt x="14123" y="2042"/>
                </a:cubicBezTo>
                <a:cubicBezTo>
                  <a:pt x="13870" y="1881"/>
                  <a:pt x="13624" y="1465"/>
                  <a:pt x="13580" y="1115"/>
                </a:cubicBezTo>
                <a:cubicBezTo>
                  <a:pt x="13536" y="765"/>
                  <a:pt x="13421" y="356"/>
                  <a:pt x="13317" y="210"/>
                </a:cubicBezTo>
                <a:cubicBezTo>
                  <a:pt x="13231" y="90"/>
                  <a:pt x="11846" y="15"/>
                  <a:pt x="10188" y="2"/>
                </a:cubicBezTo>
                <a:close/>
                <a:moveTo>
                  <a:pt x="1993" y="5589"/>
                </a:moveTo>
                <a:lnTo>
                  <a:pt x="1459" y="6163"/>
                </a:lnTo>
                <a:cubicBezTo>
                  <a:pt x="992" y="6667"/>
                  <a:pt x="844" y="7555"/>
                  <a:pt x="1069" y="8543"/>
                </a:cubicBezTo>
                <a:cubicBezTo>
                  <a:pt x="1109" y="8718"/>
                  <a:pt x="1370" y="8371"/>
                  <a:pt x="1380" y="8126"/>
                </a:cubicBezTo>
                <a:cubicBezTo>
                  <a:pt x="1385" y="8005"/>
                  <a:pt x="1524" y="7379"/>
                  <a:pt x="1690" y="6742"/>
                </a:cubicBezTo>
                <a:lnTo>
                  <a:pt x="1993" y="5589"/>
                </a:lnTo>
                <a:close/>
                <a:moveTo>
                  <a:pt x="1187" y="8963"/>
                </a:moveTo>
                <a:cubicBezTo>
                  <a:pt x="1115" y="8966"/>
                  <a:pt x="1075" y="9032"/>
                  <a:pt x="1062" y="9162"/>
                </a:cubicBezTo>
                <a:cubicBezTo>
                  <a:pt x="1042" y="9346"/>
                  <a:pt x="1014" y="9614"/>
                  <a:pt x="999" y="9759"/>
                </a:cubicBezTo>
                <a:cubicBezTo>
                  <a:pt x="983" y="9905"/>
                  <a:pt x="914" y="10143"/>
                  <a:pt x="845" y="10289"/>
                </a:cubicBezTo>
                <a:cubicBezTo>
                  <a:pt x="612" y="10781"/>
                  <a:pt x="637" y="12094"/>
                  <a:pt x="885" y="12438"/>
                </a:cubicBezTo>
                <a:cubicBezTo>
                  <a:pt x="1066" y="12689"/>
                  <a:pt x="1001" y="12923"/>
                  <a:pt x="637" y="13342"/>
                </a:cubicBezTo>
                <a:cubicBezTo>
                  <a:pt x="-69" y="14154"/>
                  <a:pt x="-215" y="15528"/>
                  <a:pt x="334" y="16161"/>
                </a:cubicBezTo>
                <a:cubicBezTo>
                  <a:pt x="574" y="16436"/>
                  <a:pt x="912" y="16983"/>
                  <a:pt x="1085" y="17377"/>
                </a:cubicBezTo>
                <a:cubicBezTo>
                  <a:pt x="1258" y="17772"/>
                  <a:pt x="1566" y="18143"/>
                  <a:pt x="1769" y="18205"/>
                </a:cubicBezTo>
                <a:cubicBezTo>
                  <a:pt x="1973" y="18268"/>
                  <a:pt x="2193" y="18333"/>
                  <a:pt x="2264" y="18350"/>
                </a:cubicBezTo>
                <a:cubicBezTo>
                  <a:pt x="2335" y="18367"/>
                  <a:pt x="2593" y="18209"/>
                  <a:pt x="2834" y="18006"/>
                </a:cubicBezTo>
                <a:cubicBezTo>
                  <a:pt x="3205" y="17694"/>
                  <a:pt x="3222" y="17577"/>
                  <a:pt x="2964" y="17219"/>
                </a:cubicBezTo>
                <a:cubicBezTo>
                  <a:pt x="2534" y="16622"/>
                  <a:pt x="2821" y="15911"/>
                  <a:pt x="3404" y="16124"/>
                </a:cubicBezTo>
                <a:cubicBezTo>
                  <a:pt x="3905" y="16307"/>
                  <a:pt x="3982" y="16087"/>
                  <a:pt x="3640" y="15464"/>
                </a:cubicBezTo>
                <a:cubicBezTo>
                  <a:pt x="3494" y="15197"/>
                  <a:pt x="3536" y="14873"/>
                  <a:pt x="3766" y="14469"/>
                </a:cubicBezTo>
                <a:cubicBezTo>
                  <a:pt x="4071" y="13932"/>
                  <a:pt x="4064" y="13872"/>
                  <a:pt x="3734" y="13872"/>
                </a:cubicBezTo>
                <a:cubicBezTo>
                  <a:pt x="3074" y="13872"/>
                  <a:pt x="1974" y="12360"/>
                  <a:pt x="2048" y="11551"/>
                </a:cubicBezTo>
                <a:cubicBezTo>
                  <a:pt x="2085" y="11149"/>
                  <a:pt x="2036" y="10664"/>
                  <a:pt x="1934" y="10474"/>
                </a:cubicBezTo>
                <a:cubicBezTo>
                  <a:pt x="1832" y="10285"/>
                  <a:pt x="1801" y="9977"/>
                  <a:pt x="1863" y="9791"/>
                </a:cubicBezTo>
                <a:cubicBezTo>
                  <a:pt x="1925" y="9605"/>
                  <a:pt x="1778" y="9313"/>
                  <a:pt x="1537" y="9140"/>
                </a:cubicBezTo>
                <a:cubicBezTo>
                  <a:pt x="1366" y="9017"/>
                  <a:pt x="1259" y="8960"/>
                  <a:pt x="1187" y="8963"/>
                </a:cubicBezTo>
                <a:close/>
                <a:moveTo>
                  <a:pt x="8475" y="13112"/>
                </a:moveTo>
                <a:cubicBezTo>
                  <a:pt x="8370" y="13112"/>
                  <a:pt x="8267" y="13129"/>
                  <a:pt x="8188" y="13166"/>
                </a:cubicBezTo>
                <a:cubicBezTo>
                  <a:pt x="8029" y="13239"/>
                  <a:pt x="8158" y="13297"/>
                  <a:pt x="8475" y="13297"/>
                </a:cubicBezTo>
                <a:cubicBezTo>
                  <a:pt x="8791" y="13297"/>
                  <a:pt x="8920" y="13239"/>
                  <a:pt x="8761" y="13166"/>
                </a:cubicBezTo>
                <a:cubicBezTo>
                  <a:pt x="8682" y="13129"/>
                  <a:pt x="8579" y="13112"/>
                  <a:pt x="8475" y="131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B84B44-8D9F-46AE-8A79-ECB80376E206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4.1ei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50" grpId="0" animBg="1" advAuto="0"/>
      <p:bldP spid="350" grpId="1" animBg="1" advAuto="0"/>
      <p:bldP spid="351" grpId="0" build="p" bldLvl="5" animBg="1" advAuto="0"/>
      <p:bldP spid="354" grpId="0" animBg="1" advAuto="0"/>
      <p:bldP spid="355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xample of while loop use: implement Math.sqr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 use: implement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Math.sqrt()</a:t>
            </a:r>
          </a:p>
        </p:txBody>
      </p:sp>
      <p:sp>
        <p:nvSpPr>
          <p:cNvPr id="358" name="Goal. Implement square root function.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9283700" cy="10922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7000"/>
              </a:lnSpc>
              <a:spcBef>
                <a:spcPts val="0"/>
              </a:spcBef>
              <a:defRPr>
                <a:solidFill>
                  <a:srgbClr val="005493"/>
                </a:solidFill>
              </a:defRPr>
            </a:pPr>
            <a:r>
              <a:t>Goal. </a:t>
            </a:r>
            <a:r>
              <a:rPr>
                <a:solidFill>
                  <a:srgbClr val="000000"/>
                </a:solidFill>
              </a:rPr>
              <a:t>Implement square root function.</a:t>
            </a:r>
          </a:p>
        </p:txBody>
      </p:sp>
      <p:sp>
        <p:nvSpPr>
          <p:cNvPr id="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aphicFrame>
        <p:nvGraphicFramePr>
          <p:cNvPr id="360" name="Table"/>
          <p:cNvGraphicFramePr/>
          <p:nvPr/>
        </p:nvGraphicFramePr>
        <p:xfrm>
          <a:off x="1790700" y="8234442"/>
          <a:ext cx="11506198" cy="4356096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68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500"/>
                        </a:lnSpc>
                        <a:defRPr sz="1800"/>
                      </a:pPr>
                      <a:r>
                        <a:rPr sz="3300" i="1">
                          <a:sym typeface="Lucida Sans"/>
                        </a:rPr>
                        <a:t>i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500"/>
                        </a:lnSpc>
                        <a:defRPr sz="3300" i="1">
                          <a:sym typeface="Lucida Sans"/>
                        </a:defRPr>
                      </a:pPr>
                      <a:r>
                        <a:t>t</a:t>
                      </a:r>
                      <a:r>
                        <a:rPr baseline="-5999"/>
                        <a:t>i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500"/>
                        </a:lnSpc>
                        <a:defRPr sz="3300">
                          <a:sym typeface="Lucida Sans"/>
                        </a:defRPr>
                      </a:pPr>
                      <a:r>
                        <a:t>2/</a:t>
                      </a:r>
                      <a:r>
                        <a:rPr i="1"/>
                        <a:t>t</a:t>
                      </a:r>
                      <a:r>
                        <a:rPr i="1" baseline="-5999"/>
                        <a:t>i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500"/>
                        </a:lnSpc>
                        <a:defRPr sz="1800"/>
                      </a:pPr>
                      <a:r>
                        <a:rPr sz="3300" i="1">
                          <a:sym typeface="Lucida Sans"/>
                        </a:rPr>
                        <a:t>average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1.5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1.3333333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1.4166667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1.4166667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1.4117647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1.4142157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1.4142157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1.4142114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1.4142136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1.4142136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1800"/>
                      </a:pPr>
                      <a:r>
                        <a:rPr sz="3200">
                          <a:sym typeface="Lucida Sans"/>
                        </a:rPr>
                        <a:t>1.4142136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400"/>
                        </a:lnSpc>
                        <a:defRPr sz="3200"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1" name="computing the square root of 2 to seven places"/>
          <p:cNvSpPr txBox="1"/>
          <p:nvPr/>
        </p:nvSpPr>
        <p:spPr>
          <a:xfrm>
            <a:off x="4119018" y="12725400"/>
            <a:ext cx="8009226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32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lvl1pPr>
          </a:lstStyle>
          <a:p>
            <a:r>
              <a:t>computing the square root of 2 to seven places</a:t>
            </a:r>
          </a:p>
        </p:txBody>
      </p:sp>
      <p:sp>
        <p:nvSpPr>
          <p:cNvPr id="362" name="Newton-Raphson method to compute √c…"/>
          <p:cNvSpPr txBox="1"/>
          <p:nvPr/>
        </p:nvSpPr>
        <p:spPr>
          <a:xfrm>
            <a:off x="1270000" y="4445000"/>
            <a:ext cx="11938000" cy="330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6100"/>
              </a:lnSpc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Newton-Raphson method to compute √</a:t>
            </a:r>
            <a:r>
              <a:rPr i="1"/>
              <a:t>c</a:t>
            </a:r>
          </a:p>
          <a:p>
            <a:pPr marL="392079" lvl="1" indent="-303179" algn="l">
              <a:lnSpc>
                <a:spcPts val="6100"/>
              </a:lnSpc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Initialize </a:t>
            </a:r>
            <a:r>
              <a:rPr i="1"/>
              <a:t>t</a:t>
            </a:r>
            <a:r>
              <a:rPr baseline="-5999"/>
              <a:t>0</a:t>
            </a:r>
            <a:r>
              <a:t> = </a:t>
            </a:r>
            <a:r>
              <a:rPr i="1"/>
              <a:t>c</a:t>
            </a:r>
            <a:r>
              <a:t>.</a:t>
            </a:r>
          </a:p>
          <a:p>
            <a:pPr marL="392079" lvl="1" indent="-303179" algn="l">
              <a:lnSpc>
                <a:spcPts val="6100"/>
              </a:lnSpc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Repeat until </a:t>
            </a:r>
            <a:r>
              <a:rPr i="1"/>
              <a:t>t</a:t>
            </a:r>
            <a:r>
              <a:rPr i="1" baseline="-5999"/>
              <a:t>i</a:t>
            </a:r>
            <a:r>
              <a:t>  =  </a:t>
            </a:r>
            <a:r>
              <a:rPr i="1"/>
              <a:t>c</a:t>
            </a:r>
            <a:r>
              <a:t>/</a:t>
            </a:r>
            <a:r>
              <a:rPr i="1"/>
              <a:t>t</a:t>
            </a:r>
            <a:r>
              <a:rPr i="1" baseline="-5999"/>
              <a:t>i</a:t>
            </a:r>
            <a:r>
              <a:t>  (up to desired precision):</a:t>
            </a:r>
            <a:br/>
            <a:r>
              <a:t>      Set </a:t>
            </a:r>
            <a:r>
              <a:rPr i="1"/>
              <a:t>t</a:t>
            </a:r>
            <a:r>
              <a:rPr i="1" baseline="-5999"/>
              <a:t>i</a:t>
            </a:r>
            <a:r>
              <a:rPr baseline="-5999"/>
              <a:t>+1</a:t>
            </a:r>
            <a:r>
              <a:t> to be the average of </a:t>
            </a:r>
            <a:r>
              <a:rPr i="1"/>
              <a:t>t</a:t>
            </a:r>
            <a:r>
              <a:rPr i="1" baseline="-5999"/>
              <a:t>i</a:t>
            </a:r>
            <a:r>
              <a:t> and </a:t>
            </a:r>
            <a:r>
              <a:rPr i="1"/>
              <a:t>c</a:t>
            </a:r>
            <a:r>
              <a:t> / </a:t>
            </a:r>
            <a:r>
              <a:rPr i="1"/>
              <a:t>t</a:t>
            </a:r>
            <a:r>
              <a:rPr i="1" baseline="-5999"/>
              <a:t>i</a:t>
            </a:r>
            <a:r>
              <a:t>.</a:t>
            </a:r>
            <a:br/>
            <a:endParaRPr/>
          </a:p>
        </p:txBody>
      </p:sp>
      <p:grpSp>
        <p:nvGrpSpPr>
          <p:cNvPr id="365" name="Group"/>
          <p:cNvGrpSpPr/>
          <p:nvPr/>
        </p:nvGrpSpPr>
        <p:grpSpPr>
          <a:xfrm>
            <a:off x="6677223" y="5638800"/>
            <a:ext cx="3996466" cy="583308"/>
            <a:chOff x="0" y="0"/>
            <a:chExt cx="3996464" cy="583307"/>
          </a:xfrm>
        </p:grpSpPr>
        <p:sp>
          <p:nvSpPr>
            <p:cNvPr id="363" name="if t = c/t then t2 = c"/>
            <p:cNvSpPr txBox="1"/>
            <p:nvPr/>
          </p:nvSpPr>
          <p:spPr>
            <a:xfrm>
              <a:off x="665914" y="0"/>
              <a:ext cx="333055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if </a:t>
              </a:r>
              <a:r>
                <a:rPr i="1"/>
                <a:t>t</a:t>
              </a:r>
              <a:r>
                <a:t> = </a:t>
              </a:r>
              <a:r>
                <a:rPr i="1"/>
                <a:t>c</a:t>
              </a:r>
              <a:r>
                <a:t>/</a:t>
              </a:r>
              <a:r>
                <a:rPr i="1"/>
                <a:t>t</a:t>
              </a:r>
              <a:r>
                <a:t> then </a:t>
              </a:r>
              <a:r>
                <a:rPr i="1"/>
                <a:t>t</a:t>
              </a:r>
              <a:r>
                <a:rPr baseline="31999"/>
                <a:t>2</a:t>
              </a:r>
              <a:r>
                <a:t> = </a:t>
              </a:r>
              <a:r>
                <a:rPr i="1"/>
                <a:t>c</a:t>
              </a:r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0" y="243348"/>
              <a:ext cx="586980" cy="339960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66" name="% java Sqrt 60481729.0…"/>
          <p:cNvSpPr/>
          <p:nvPr/>
        </p:nvSpPr>
        <p:spPr>
          <a:xfrm>
            <a:off x="10828251" y="1610481"/>
            <a:ext cx="5384800" cy="2519438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Sqrt 60481729.0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7777.0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Sqrt 2.0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1.4142136</a:t>
            </a:r>
          </a:p>
        </p:txBody>
      </p:sp>
      <p:pic>
        <p:nvPicPr>
          <p:cNvPr id="367" name="url?sa=i&amp;rct=j&amp;q=&amp;esrc=s&amp;source=images&amp;cd=&amp;docid=2ikgMgLBii5z9M&amp;tbnid=Iet9jijAELZlEM-&amp;ved=0CAUQjRw&amp;url=http%3A%2F%2Fwww.onlinemathtutor.org%2Fhelp%2Fmr-atwadders-math-tests&amp;ei=gSQLVIasF4ODiwKtvoDoAQ&amp;b.tiff" descr="url?sa=i&amp;rct=j&amp;q=&amp;esrc=s&amp;source=images&amp;cd=&amp;docid=2ikgMgLBii5z9M&amp;tbnid=Iet9jijAELZlEM-&amp;ved=0CAUQjRw&amp;url=http%3A%2F%2Fwww.onlinemathtutor.org%2Fhelp%2Fmr-atwadders-math-tests&amp;ei=gSQLVIasF4ODiwKtvoDoAQ&amp;b.tiff"/>
          <p:cNvPicPr>
            <a:picLocks noChangeAspect="1"/>
          </p:cNvPicPr>
          <p:nvPr/>
        </p:nvPicPr>
        <p:blipFill>
          <a:blip r:embed="rId2"/>
          <a:srcRect t="3219" r="1"/>
          <a:stretch>
            <a:fillRect/>
          </a:stretch>
        </p:blipFill>
        <p:spPr>
          <a:xfrm>
            <a:off x="14973300" y="5042282"/>
            <a:ext cx="8378429" cy="6883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2" extrusionOk="0">
                <a:moveTo>
                  <a:pt x="578" y="1"/>
                </a:moveTo>
                <a:lnTo>
                  <a:pt x="593" y="990"/>
                </a:lnTo>
                <a:cubicBezTo>
                  <a:pt x="605" y="1660"/>
                  <a:pt x="593" y="2004"/>
                  <a:pt x="555" y="2061"/>
                </a:cubicBezTo>
                <a:cubicBezTo>
                  <a:pt x="515" y="2118"/>
                  <a:pt x="515" y="2156"/>
                  <a:pt x="551" y="2184"/>
                </a:cubicBezTo>
                <a:cubicBezTo>
                  <a:pt x="586" y="2210"/>
                  <a:pt x="604" y="2629"/>
                  <a:pt x="605" y="3365"/>
                </a:cubicBezTo>
                <a:cubicBezTo>
                  <a:pt x="606" y="5905"/>
                  <a:pt x="650" y="10730"/>
                  <a:pt x="678" y="11489"/>
                </a:cubicBezTo>
                <a:cubicBezTo>
                  <a:pt x="697" y="11991"/>
                  <a:pt x="689" y="12342"/>
                  <a:pt x="658" y="12414"/>
                </a:cubicBezTo>
                <a:cubicBezTo>
                  <a:pt x="630" y="12478"/>
                  <a:pt x="620" y="12549"/>
                  <a:pt x="638" y="12571"/>
                </a:cubicBezTo>
                <a:cubicBezTo>
                  <a:pt x="657" y="12593"/>
                  <a:pt x="678" y="12652"/>
                  <a:pt x="684" y="12704"/>
                </a:cubicBezTo>
                <a:cubicBezTo>
                  <a:pt x="696" y="12798"/>
                  <a:pt x="634" y="12847"/>
                  <a:pt x="471" y="12876"/>
                </a:cubicBezTo>
                <a:cubicBezTo>
                  <a:pt x="412" y="12886"/>
                  <a:pt x="376" y="12957"/>
                  <a:pt x="364" y="13080"/>
                </a:cubicBezTo>
                <a:lnTo>
                  <a:pt x="347" y="13269"/>
                </a:lnTo>
                <a:lnTo>
                  <a:pt x="1263" y="13277"/>
                </a:lnTo>
                <a:cubicBezTo>
                  <a:pt x="1765" y="13281"/>
                  <a:pt x="2195" y="13298"/>
                  <a:pt x="2218" y="13315"/>
                </a:cubicBezTo>
                <a:cubicBezTo>
                  <a:pt x="2242" y="13333"/>
                  <a:pt x="2286" y="13328"/>
                  <a:pt x="2317" y="13304"/>
                </a:cubicBezTo>
                <a:cubicBezTo>
                  <a:pt x="2370" y="13265"/>
                  <a:pt x="2757" y="13265"/>
                  <a:pt x="3466" y="13304"/>
                </a:cubicBezTo>
                <a:cubicBezTo>
                  <a:pt x="3618" y="13312"/>
                  <a:pt x="3815" y="13299"/>
                  <a:pt x="3902" y="13275"/>
                </a:cubicBezTo>
                <a:cubicBezTo>
                  <a:pt x="3999" y="13249"/>
                  <a:pt x="4083" y="13260"/>
                  <a:pt x="4116" y="13300"/>
                </a:cubicBezTo>
                <a:cubicBezTo>
                  <a:pt x="4157" y="13349"/>
                  <a:pt x="4198" y="13348"/>
                  <a:pt x="4269" y="13294"/>
                </a:cubicBezTo>
                <a:cubicBezTo>
                  <a:pt x="4322" y="13254"/>
                  <a:pt x="4376" y="13242"/>
                  <a:pt x="4389" y="13268"/>
                </a:cubicBezTo>
                <a:cubicBezTo>
                  <a:pt x="4409" y="13307"/>
                  <a:pt x="4740" y="13315"/>
                  <a:pt x="4822" y="13279"/>
                </a:cubicBezTo>
                <a:cubicBezTo>
                  <a:pt x="4855" y="13265"/>
                  <a:pt x="5613" y="13265"/>
                  <a:pt x="6028" y="13280"/>
                </a:cubicBezTo>
                <a:cubicBezTo>
                  <a:pt x="6208" y="13287"/>
                  <a:pt x="6377" y="13287"/>
                  <a:pt x="6405" y="13279"/>
                </a:cubicBezTo>
                <a:cubicBezTo>
                  <a:pt x="6433" y="13271"/>
                  <a:pt x="6478" y="13269"/>
                  <a:pt x="6505" y="13275"/>
                </a:cubicBezTo>
                <a:cubicBezTo>
                  <a:pt x="6646" y="13306"/>
                  <a:pt x="10853" y="13283"/>
                  <a:pt x="10895" y="13252"/>
                </a:cubicBezTo>
                <a:cubicBezTo>
                  <a:pt x="10922" y="13232"/>
                  <a:pt x="10955" y="13236"/>
                  <a:pt x="10968" y="13262"/>
                </a:cubicBezTo>
                <a:cubicBezTo>
                  <a:pt x="10981" y="13288"/>
                  <a:pt x="11090" y="13303"/>
                  <a:pt x="11210" y="13294"/>
                </a:cubicBezTo>
                <a:cubicBezTo>
                  <a:pt x="11330" y="13286"/>
                  <a:pt x="12021" y="13265"/>
                  <a:pt x="12746" y="13247"/>
                </a:cubicBezTo>
                <a:cubicBezTo>
                  <a:pt x="14093" y="13213"/>
                  <a:pt x="14345" y="13243"/>
                  <a:pt x="14219" y="13429"/>
                </a:cubicBezTo>
                <a:cubicBezTo>
                  <a:pt x="14178" y="13489"/>
                  <a:pt x="14195" y="13532"/>
                  <a:pt x="14292" y="13609"/>
                </a:cubicBezTo>
                <a:lnTo>
                  <a:pt x="14418" y="13711"/>
                </a:lnTo>
                <a:lnTo>
                  <a:pt x="14298" y="13969"/>
                </a:lnTo>
                <a:cubicBezTo>
                  <a:pt x="14231" y="14111"/>
                  <a:pt x="14159" y="14351"/>
                  <a:pt x="14139" y="14502"/>
                </a:cubicBezTo>
                <a:cubicBezTo>
                  <a:pt x="14119" y="14653"/>
                  <a:pt x="14091" y="14801"/>
                  <a:pt x="14077" y="14832"/>
                </a:cubicBezTo>
                <a:cubicBezTo>
                  <a:pt x="14062" y="14862"/>
                  <a:pt x="14043" y="14986"/>
                  <a:pt x="14034" y="15107"/>
                </a:cubicBezTo>
                <a:cubicBezTo>
                  <a:pt x="14025" y="15228"/>
                  <a:pt x="14005" y="15397"/>
                  <a:pt x="13989" y="15485"/>
                </a:cubicBezTo>
                <a:cubicBezTo>
                  <a:pt x="13964" y="15623"/>
                  <a:pt x="13984" y="15660"/>
                  <a:pt x="14140" y="15751"/>
                </a:cubicBezTo>
                <a:cubicBezTo>
                  <a:pt x="14314" y="15851"/>
                  <a:pt x="14321" y="15865"/>
                  <a:pt x="14307" y="16140"/>
                </a:cubicBezTo>
                <a:cubicBezTo>
                  <a:pt x="14295" y="16364"/>
                  <a:pt x="14272" y="16427"/>
                  <a:pt x="14204" y="16427"/>
                </a:cubicBezTo>
                <a:cubicBezTo>
                  <a:pt x="14110" y="16427"/>
                  <a:pt x="14101" y="16462"/>
                  <a:pt x="14150" y="16618"/>
                </a:cubicBezTo>
                <a:cubicBezTo>
                  <a:pt x="14192" y="16749"/>
                  <a:pt x="13974" y="16956"/>
                  <a:pt x="13845" y="16908"/>
                </a:cubicBezTo>
                <a:cubicBezTo>
                  <a:pt x="13790" y="16887"/>
                  <a:pt x="13765" y="16897"/>
                  <a:pt x="13783" y="16933"/>
                </a:cubicBezTo>
                <a:cubicBezTo>
                  <a:pt x="13800" y="16967"/>
                  <a:pt x="13780" y="17027"/>
                  <a:pt x="13739" y="17069"/>
                </a:cubicBezTo>
                <a:cubicBezTo>
                  <a:pt x="13677" y="17132"/>
                  <a:pt x="13651" y="17112"/>
                  <a:pt x="13590" y="16939"/>
                </a:cubicBezTo>
                <a:cubicBezTo>
                  <a:pt x="13549" y="16826"/>
                  <a:pt x="13512" y="16754"/>
                  <a:pt x="13508" y="16779"/>
                </a:cubicBezTo>
                <a:cubicBezTo>
                  <a:pt x="13494" y="16855"/>
                  <a:pt x="13476" y="16944"/>
                  <a:pt x="13463" y="16993"/>
                </a:cubicBezTo>
                <a:cubicBezTo>
                  <a:pt x="13448" y="17051"/>
                  <a:pt x="13430" y="17145"/>
                  <a:pt x="13420" y="17218"/>
                </a:cubicBezTo>
                <a:cubicBezTo>
                  <a:pt x="13416" y="17249"/>
                  <a:pt x="13353" y="17208"/>
                  <a:pt x="13282" y="17126"/>
                </a:cubicBezTo>
                <a:cubicBezTo>
                  <a:pt x="13210" y="17045"/>
                  <a:pt x="13137" y="16977"/>
                  <a:pt x="13119" y="16977"/>
                </a:cubicBezTo>
                <a:cubicBezTo>
                  <a:pt x="13101" y="16977"/>
                  <a:pt x="13088" y="16950"/>
                  <a:pt x="13090" y="16916"/>
                </a:cubicBezTo>
                <a:cubicBezTo>
                  <a:pt x="13093" y="16882"/>
                  <a:pt x="13018" y="16859"/>
                  <a:pt x="12923" y="16865"/>
                </a:cubicBezTo>
                <a:cubicBezTo>
                  <a:pt x="12827" y="16870"/>
                  <a:pt x="12687" y="16853"/>
                  <a:pt x="12612" y="16826"/>
                </a:cubicBezTo>
                <a:cubicBezTo>
                  <a:pt x="12533" y="16799"/>
                  <a:pt x="12436" y="16803"/>
                  <a:pt x="12385" y="16837"/>
                </a:cubicBezTo>
                <a:cubicBezTo>
                  <a:pt x="12274" y="16913"/>
                  <a:pt x="11858" y="16939"/>
                  <a:pt x="11824" y="16872"/>
                </a:cubicBezTo>
                <a:cubicBezTo>
                  <a:pt x="11810" y="16845"/>
                  <a:pt x="11778" y="16837"/>
                  <a:pt x="11754" y="16855"/>
                </a:cubicBezTo>
                <a:cubicBezTo>
                  <a:pt x="11730" y="16873"/>
                  <a:pt x="11700" y="16865"/>
                  <a:pt x="11686" y="16836"/>
                </a:cubicBezTo>
                <a:cubicBezTo>
                  <a:pt x="11635" y="16737"/>
                  <a:pt x="11428" y="16802"/>
                  <a:pt x="11410" y="16922"/>
                </a:cubicBezTo>
                <a:cubicBezTo>
                  <a:pt x="11401" y="16987"/>
                  <a:pt x="11374" y="17063"/>
                  <a:pt x="11350" y="17094"/>
                </a:cubicBezTo>
                <a:cubicBezTo>
                  <a:pt x="11310" y="17145"/>
                  <a:pt x="11286" y="17097"/>
                  <a:pt x="11225" y="16845"/>
                </a:cubicBezTo>
                <a:cubicBezTo>
                  <a:pt x="11214" y="16797"/>
                  <a:pt x="11154" y="16789"/>
                  <a:pt x="11040" y="16820"/>
                </a:cubicBezTo>
                <a:cubicBezTo>
                  <a:pt x="10947" y="16845"/>
                  <a:pt x="10821" y="16843"/>
                  <a:pt x="10761" y="16816"/>
                </a:cubicBezTo>
                <a:cubicBezTo>
                  <a:pt x="10679" y="16779"/>
                  <a:pt x="10615" y="16805"/>
                  <a:pt x="10507" y="16916"/>
                </a:cubicBezTo>
                <a:cubicBezTo>
                  <a:pt x="10354" y="17072"/>
                  <a:pt x="10298" y="17062"/>
                  <a:pt x="10298" y="16876"/>
                </a:cubicBezTo>
                <a:cubicBezTo>
                  <a:pt x="10298" y="16634"/>
                  <a:pt x="10161" y="16796"/>
                  <a:pt x="10114" y="17094"/>
                </a:cubicBezTo>
                <a:cubicBezTo>
                  <a:pt x="10089" y="17249"/>
                  <a:pt x="9996" y="17382"/>
                  <a:pt x="9940" y="17340"/>
                </a:cubicBezTo>
                <a:cubicBezTo>
                  <a:pt x="9916" y="17322"/>
                  <a:pt x="9896" y="17201"/>
                  <a:pt x="9896" y="17073"/>
                </a:cubicBezTo>
                <a:cubicBezTo>
                  <a:pt x="9896" y="16859"/>
                  <a:pt x="9884" y="16841"/>
                  <a:pt x="9758" y="16840"/>
                </a:cubicBezTo>
                <a:cubicBezTo>
                  <a:pt x="9575" y="16839"/>
                  <a:pt x="9365" y="16992"/>
                  <a:pt x="9294" y="17180"/>
                </a:cubicBezTo>
                <a:lnTo>
                  <a:pt x="9238" y="17333"/>
                </a:lnTo>
                <a:lnTo>
                  <a:pt x="8097" y="17292"/>
                </a:lnTo>
                <a:cubicBezTo>
                  <a:pt x="7066" y="17256"/>
                  <a:pt x="5540" y="17247"/>
                  <a:pt x="1394" y="17251"/>
                </a:cubicBezTo>
                <a:lnTo>
                  <a:pt x="0" y="17252"/>
                </a:lnTo>
                <a:lnTo>
                  <a:pt x="0" y="19422"/>
                </a:lnTo>
                <a:lnTo>
                  <a:pt x="0" y="21592"/>
                </a:lnTo>
                <a:lnTo>
                  <a:pt x="10801" y="21592"/>
                </a:lnTo>
                <a:lnTo>
                  <a:pt x="21600" y="21592"/>
                </a:lnTo>
                <a:lnTo>
                  <a:pt x="21600" y="19483"/>
                </a:lnTo>
                <a:lnTo>
                  <a:pt x="21600" y="17374"/>
                </a:lnTo>
                <a:lnTo>
                  <a:pt x="21302" y="17374"/>
                </a:lnTo>
                <a:cubicBezTo>
                  <a:pt x="21005" y="17374"/>
                  <a:pt x="20960" y="17347"/>
                  <a:pt x="20921" y="17145"/>
                </a:cubicBezTo>
                <a:cubicBezTo>
                  <a:pt x="20814" y="16598"/>
                  <a:pt x="20778" y="16485"/>
                  <a:pt x="20692" y="16412"/>
                </a:cubicBezTo>
                <a:cubicBezTo>
                  <a:pt x="20617" y="16347"/>
                  <a:pt x="20597" y="16264"/>
                  <a:pt x="20603" y="16054"/>
                </a:cubicBezTo>
                <a:cubicBezTo>
                  <a:pt x="20614" y="15704"/>
                  <a:pt x="20702" y="15541"/>
                  <a:pt x="20817" y="15657"/>
                </a:cubicBezTo>
                <a:cubicBezTo>
                  <a:pt x="20919" y="15760"/>
                  <a:pt x="20923" y="15673"/>
                  <a:pt x="20830" y="15402"/>
                </a:cubicBezTo>
                <a:cubicBezTo>
                  <a:pt x="20792" y="15293"/>
                  <a:pt x="20767" y="15136"/>
                  <a:pt x="20773" y="15052"/>
                </a:cubicBezTo>
                <a:cubicBezTo>
                  <a:pt x="20780" y="14968"/>
                  <a:pt x="20751" y="14833"/>
                  <a:pt x="20710" y="14753"/>
                </a:cubicBezTo>
                <a:cubicBezTo>
                  <a:pt x="20669" y="14674"/>
                  <a:pt x="20648" y="14539"/>
                  <a:pt x="20662" y="14452"/>
                </a:cubicBezTo>
                <a:cubicBezTo>
                  <a:pt x="20675" y="14365"/>
                  <a:pt x="20666" y="14228"/>
                  <a:pt x="20641" y="14148"/>
                </a:cubicBezTo>
                <a:cubicBezTo>
                  <a:pt x="20585" y="13969"/>
                  <a:pt x="20629" y="13857"/>
                  <a:pt x="20720" y="13949"/>
                </a:cubicBezTo>
                <a:cubicBezTo>
                  <a:pt x="20770" y="14000"/>
                  <a:pt x="20798" y="13974"/>
                  <a:pt x="20838" y="13834"/>
                </a:cubicBezTo>
                <a:cubicBezTo>
                  <a:pt x="20877" y="13697"/>
                  <a:pt x="20873" y="13637"/>
                  <a:pt x="20823" y="13587"/>
                </a:cubicBezTo>
                <a:cubicBezTo>
                  <a:pt x="20787" y="13550"/>
                  <a:pt x="20759" y="13404"/>
                  <a:pt x="20759" y="13262"/>
                </a:cubicBezTo>
                <a:cubicBezTo>
                  <a:pt x="20759" y="13120"/>
                  <a:pt x="20743" y="12961"/>
                  <a:pt x="20724" y="12907"/>
                </a:cubicBezTo>
                <a:cubicBezTo>
                  <a:pt x="20706" y="12853"/>
                  <a:pt x="20695" y="12784"/>
                  <a:pt x="20701" y="12754"/>
                </a:cubicBezTo>
                <a:cubicBezTo>
                  <a:pt x="20706" y="12724"/>
                  <a:pt x="20699" y="12657"/>
                  <a:pt x="20683" y="12607"/>
                </a:cubicBezTo>
                <a:cubicBezTo>
                  <a:pt x="20668" y="12556"/>
                  <a:pt x="20628" y="12384"/>
                  <a:pt x="20594" y="12223"/>
                </a:cubicBezTo>
                <a:cubicBezTo>
                  <a:pt x="20560" y="12063"/>
                  <a:pt x="20511" y="11915"/>
                  <a:pt x="20486" y="11896"/>
                </a:cubicBezTo>
                <a:cubicBezTo>
                  <a:pt x="20461" y="11877"/>
                  <a:pt x="20455" y="11805"/>
                  <a:pt x="20473" y="11735"/>
                </a:cubicBezTo>
                <a:cubicBezTo>
                  <a:pt x="20497" y="11646"/>
                  <a:pt x="20475" y="11581"/>
                  <a:pt x="20398" y="11510"/>
                </a:cubicBezTo>
                <a:cubicBezTo>
                  <a:pt x="20307" y="11427"/>
                  <a:pt x="20285" y="11329"/>
                  <a:pt x="20263" y="10924"/>
                </a:cubicBezTo>
                <a:cubicBezTo>
                  <a:pt x="20231" y="10350"/>
                  <a:pt x="20161" y="10208"/>
                  <a:pt x="19942" y="10284"/>
                </a:cubicBezTo>
                <a:cubicBezTo>
                  <a:pt x="19864" y="10311"/>
                  <a:pt x="19785" y="10319"/>
                  <a:pt x="19770" y="10300"/>
                </a:cubicBezTo>
                <a:cubicBezTo>
                  <a:pt x="19754" y="10281"/>
                  <a:pt x="19742" y="10026"/>
                  <a:pt x="19742" y="9736"/>
                </a:cubicBezTo>
                <a:cubicBezTo>
                  <a:pt x="19742" y="9430"/>
                  <a:pt x="19717" y="9179"/>
                  <a:pt x="19685" y="9140"/>
                </a:cubicBezTo>
                <a:cubicBezTo>
                  <a:pt x="19600" y="9037"/>
                  <a:pt x="19682" y="8935"/>
                  <a:pt x="19816" y="8975"/>
                </a:cubicBezTo>
                <a:cubicBezTo>
                  <a:pt x="19880" y="8995"/>
                  <a:pt x="19987" y="8977"/>
                  <a:pt x="20051" y="8935"/>
                </a:cubicBezTo>
                <a:cubicBezTo>
                  <a:pt x="20115" y="8894"/>
                  <a:pt x="20286" y="8864"/>
                  <a:pt x="20431" y="8871"/>
                </a:cubicBezTo>
                <a:cubicBezTo>
                  <a:pt x="20712" y="8885"/>
                  <a:pt x="20701" y="8897"/>
                  <a:pt x="20759" y="8481"/>
                </a:cubicBezTo>
                <a:cubicBezTo>
                  <a:pt x="20768" y="8414"/>
                  <a:pt x="20702" y="8181"/>
                  <a:pt x="20612" y="7963"/>
                </a:cubicBezTo>
                <a:lnTo>
                  <a:pt x="20448" y="7568"/>
                </a:lnTo>
                <a:lnTo>
                  <a:pt x="20565" y="7413"/>
                </a:lnTo>
                <a:cubicBezTo>
                  <a:pt x="20660" y="7286"/>
                  <a:pt x="20673" y="7220"/>
                  <a:pt x="20642" y="7052"/>
                </a:cubicBezTo>
                <a:cubicBezTo>
                  <a:pt x="20622" y="6939"/>
                  <a:pt x="20557" y="6767"/>
                  <a:pt x="20497" y="6668"/>
                </a:cubicBezTo>
                <a:cubicBezTo>
                  <a:pt x="20437" y="6570"/>
                  <a:pt x="20396" y="6443"/>
                  <a:pt x="20403" y="6386"/>
                </a:cubicBezTo>
                <a:cubicBezTo>
                  <a:pt x="20410" y="6328"/>
                  <a:pt x="20398" y="6202"/>
                  <a:pt x="20377" y="6107"/>
                </a:cubicBezTo>
                <a:cubicBezTo>
                  <a:pt x="20353" y="5994"/>
                  <a:pt x="20364" y="5899"/>
                  <a:pt x="20406" y="5835"/>
                </a:cubicBezTo>
                <a:cubicBezTo>
                  <a:pt x="20449" y="5771"/>
                  <a:pt x="20450" y="5753"/>
                  <a:pt x="20410" y="5782"/>
                </a:cubicBezTo>
                <a:cubicBezTo>
                  <a:pt x="20372" y="5810"/>
                  <a:pt x="20319" y="5746"/>
                  <a:pt x="20266" y="5610"/>
                </a:cubicBezTo>
                <a:cubicBezTo>
                  <a:pt x="20220" y="5492"/>
                  <a:pt x="20106" y="5337"/>
                  <a:pt x="20012" y="5266"/>
                </a:cubicBezTo>
                <a:cubicBezTo>
                  <a:pt x="19918" y="5195"/>
                  <a:pt x="19842" y="5106"/>
                  <a:pt x="19846" y="5067"/>
                </a:cubicBezTo>
                <a:cubicBezTo>
                  <a:pt x="19851" y="5028"/>
                  <a:pt x="19824" y="4904"/>
                  <a:pt x="19786" y="4791"/>
                </a:cubicBezTo>
                <a:cubicBezTo>
                  <a:pt x="19692" y="4511"/>
                  <a:pt x="19325" y="4312"/>
                  <a:pt x="18938" y="4330"/>
                </a:cubicBezTo>
                <a:cubicBezTo>
                  <a:pt x="18786" y="4337"/>
                  <a:pt x="18632" y="4315"/>
                  <a:pt x="18597" y="4279"/>
                </a:cubicBezTo>
                <a:cubicBezTo>
                  <a:pt x="18551" y="4233"/>
                  <a:pt x="18499" y="4236"/>
                  <a:pt x="18414" y="4292"/>
                </a:cubicBezTo>
                <a:cubicBezTo>
                  <a:pt x="18343" y="4338"/>
                  <a:pt x="18216" y="4355"/>
                  <a:pt x="18101" y="4334"/>
                </a:cubicBezTo>
                <a:cubicBezTo>
                  <a:pt x="17995" y="4315"/>
                  <a:pt x="17716" y="4270"/>
                  <a:pt x="17481" y="4233"/>
                </a:cubicBezTo>
                <a:cubicBezTo>
                  <a:pt x="17246" y="4196"/>
                  <a:pt x="16918" y="4134"/>
                  <a:pt x="16752" y="4094"/>
                </a:cubicBezTo>
                <a:lnTo>
                  <a:pt x="16451" y="4019"/>
                </a:lnTo>
                <a:lnTo>
                  <a:pt x="16437" y="3475"/>
                </a:lnTo>
                <a:cubicBezTo>
                  <a:pt x="16429" y="3175"/>
                  <a:pt x="16435" y="2886"/>
                  <a:pt x="16452" y="2833"/>
                </a:cubicBezTo>
                <a:cubicBezTo>
                  <a:pt x="16483" y="2739"/>
                  <a:pt x="16547" y="1160"/>
                  <a:pt x="16551" y="412"/>
                </a:cubicBezTo>
                <a:lnTo>
                  <a:pt x="16552" y="46"/>
                </a:lnTo>
                <a:lnTo>
                  <a:pt x="16335" y="11"/>
                </a:lnTo>
                <a:cubicBezTo>
                  <a:pt x="16216" y="-8"/>
                  <a:pt x="16108" y="-2"/>
                  <a:pt x="16093" y="26"/>
                </a:cubicBezTo>
                <a:cubicBezTo>
                  <a:pt x="16079" y="55"/>
                  <a:pt x="16047" y="63"/>
                  <a:pt x="16022" y="44"/>
                </a:cubicBezTo>
                <a:cubicBezTo>
                  <a:pt x="15996" y="25"/>
                  <a:pt x="15290" y="11"/>
                  <a:pt x="14454" y="14"/>
                </a:cubicBezTo>
                <a:cubicBezTo>
                  <a:pt x="13618" y="16"/>
                  <a:pt x="12721" y="16"/>
                  <a:pt x="12458" y="15"/>
                </a:cubicBezTo>
                <a:cubicBezTo>
                  <a:pt x="11840" y="12"/>
                  <a:pt x="8734" y="17"/>
                  <a:pt x="8213" y="21"/>
                </a:cubicBezTo>
                <a:cubicBezTo>
                  <a:pt x="7992" y="23"/>
                  <a:pt x="6953" y="25"/>
                  <a:pt x="5903" y="26"/>
                </a:cubicBezTo>
                <a:cubicBezTo>
                  <a:pt x="4853" y="27"/>
                  <a:pt x="3937" y="28"/>
                  <a:pt x="3868" y="29"/>
                </a:cubicBezTo>
                <a:cubicBezTo>
                  <a:pt x="3798" y="30"/>
                  <a:pt x="3030" y="25"/>
                  <a:pt x="2160" y="18"/>
                </a:cubicBezTo>
                <a:lnTo>
                  <a:pt x="578" y="1"/>
                </a:lnTo>
                <a:close/>
                <a:moveTo>
                  <a:pt x="728" y="197"/>
                </a:moveTo>
                <a:lnTo>
                  <a:pt x="8533" y="198"/>
                </a:lnTo>
                <a:cubicBezTo>
                  <a:pt x="12826" y="199"/>
                  <a:pt x="16361" y="218"/>
                  <a:pt x="16389" y="239"/>
                </a:cubicBezTo>
                <a:cubicBezTo>
                  <a:pt x="16422" y="264"/>
                  <a:pt x="16427" y="526"/>
                  <a:pt x="16404" y="987"/>
                </a:cubicBezTo>
                <a:cubicBezTo>
                  <a:pt x="16385" y="1378"/>
                  <a:pt x="16358" y="2109"/>
                  <a:pt x="16343" y="2613"/>
                </a:cubicBezTo>
                <a:cubicBezTo>
                  <a:pt x="16328" y="3118"/>
                  <a:pt x="16312" y="3640"/>
                  <a:pt x="16308" y="3775"/>
                </a:cubicBezTo>
                <a:lnTo>
                  <a:pt x="16301" y="4019"/>
                </a:lnTo>
                <a:lnTo>
                  <a:pt x="15973" y="4059"/>
                </a:lnTo>
                <a:cubicBezTo>
                  <a:pt x="15792" y="4081"/>
                  <a:pt x="15557" y="4141"/>
                  <a:pt x="15452" y="4195"/>
                </a:cubicBezTo>
                <a:cubicBezTo>
                  <a:pt x="15346" y="4248"/>
                  <a:pt x="15240" y="4277"/>
                  <a:pt x="15214" y="4258"/>
                </a:cubicBezTo>
                <a:cubicBezTo>
                  <a:pt x="15189" y="4239"/>
                  <a:pt x="15174" y="4261"/>
                  <a:pt x="15182" y="4305"/>
                </a:cubicBezTo>
                <a:cubicBezTo>
                  <a:pt x="15189" y="4350"/>
                  <a:pt x="15156" y="4382"/>
                  <a:pt x="15108" y="4378"/>
                </a:cubicBezTo>
                <a:cubicBezTo>
                  <a:pt x="15060" y="4373"/>
                  <a:pt x="15033" y="4395"/>
                  <a:pt x="15050" y="4427"/>
                </a:cubicBezTo>
                <a:cubicBezTo>
                  <a:pt x="15066" y="4459"/>
                  <a:pt x="15045" y="4531"/>
                  <a:pt x="15003" y="4588"/>
                </a:cubicBezTo>
                <a:cubicBezTo>
                  <a:pt x="14855" y="4786"/>
                  <a:pt x="14790" y="5158"/>
                  <a:pt x="14827" y="5589"/>
                </a:cubicBezTo>
                <a:cubicBezTo>
                  <a:pt x="14844" y="5794"/>
                  <a:pt x="15348" y="6454"/>
                  <a:pt x="15496" y="6465"/>
                </a:cubicBezTo>
                <a:cubicBezTo>
                  <a:pt x="15788" y="6488"/>
                  <a:pt x="16249" y="6705"/>
                  <a:pt x="16203" y="6797"/>
                </a:cubicBezTo>
                <a:cubicBezTo>
                  <a:pt x="16189" y="6825"/>
                  <a:pt x="16154" y="7379"/>
                  <a:pt x="16126" y="8030"/>
                </a:cubicBezTo>
                <a:cubicBezTo>
                  <a:pt x="16098" y="8682"/>
                  <a:pt x="16063" y="9380"/>
                  <a:pt x="16048" y="9582"/>
                </a:cubicBezTo>
                <a:cubicBezTo>
                  <a:pt x="15999" y="10244"/>
                  <a:pt x="15988" y="10270"/>
                  <a:pt x="15831" y="10168"/>
                </a:cubicBezTo>
                <a:cubicBezTo>
                  <a:pt x="15776" y="10132"/>
                  <a:pt x="15646" y="10085"/>
                  <a:pt x="15540" y="10065"/>
                </a:cubicBezTo>
                <a:cubicBezTo>
                  <a:pt x="15434" y="10044"/>
                  <a:pt x="15267" y="9985"/>
                  <a:pt x="15170" y="9933"/>
                </a:cubicBezTo>
                <a:cubicBezTo>
                  <a:pt x="15074" y="9880"/>
                  <a:pt x="14959" y="9842"/>
                  <a:pt x="14915" y="9848"/>
                </a:cubicBezTo>
                <a:cubicBezTo>
                  <a:pt x="14871" y="9854"/>
                  <a:pt x="14776" y="9833"/>
                  <a:pt x="14703" y="9799"/>
                </a:cubicBezTo>
                <a:cubicBezTo>
                  <a:pt x="14588" y="9747"/>
                  <a:pt x="14574" y="9713"/>
                  <a:pt x="14601" y="9553"/>
                </a:cubicBezTo>
                <a:cubicBezTo>
                  <a:pt x="14631" y="9371"/>
                  <a:pt x="14536" y="8978"/>
                  <a:pt x="14474" y="9025"/>
                </a:cubicBezTo>
                <a:cubicBezTo>
                  <a:pt x="14456" y="9038"/>
                  <a:pt x="14361" y="9004"/>
                  <a:pt x="14263" y="8945"/>
                </a:cubicBezTo>
                <a:cubicBezTo>
                  <a:pt x="14164" y="8887"/>
                  <a:pt x="14021" y="8848"/>
                  <a:pt x="13945" y="8861"/>
                </a:cubicBezTo>
                <a:cubicBezTo>
                  <a:pt x="13868" y="8873"/>
                  <a:pt x="13774" y="8852"/>
                  <a:pt x="13736" y="8813"/>
                </a:cubicBezTo>
                <a:cubicBezTo>
                  <a:pt x="13671" y="8748"/>
                  <a:pt x="13212" y="7639"/>
                  <a:pt x="13193" y="7501"/>
                </a:cubicBezTo>
                <a:cubicBezTo>
                  <a:pt x="13174" y="7370"/>
                  <a:pt x="12962" y="7065"/>
                  <a:pt x="12890" y="7065"/>
                </a:cubicBezTo>
                <a:cubicBezTo>
                  <a:pt x="12788" y="7065"/>
                  <a:pt x="12748" y="7210"/>
                  <a:pt x="12811" y="7354"/>
                </a:cubicBezTo>
                <a:cubicBezTo>
                  <a:pt x="12840" y="7419"/>
                  <a:pt x="12850" y="7473"/>
                  <a:pt x="12835" y="7473"/>
                </a:cubicBezTo>
                <a:cubicBezTo>
                  <a:pt x="12819" y="7473"/>
                  <a:pt x="12845" y="7542"/>
                  <a:pt x="12890" y="7626"/>
                </a:cubicBezTo>
                <a:cubicBezTo>
                  <a:pt x="12935" y="7710"/>
                  <a:pt x="12959" y="7817"/>
                  <a:pt x="12943" y="7867"/>
                </a:cubicBezTo>
                <a:cubicBezTo>
                  <a:pt x="12926" y="7920"/>
                  <a:pt x="12939" y="7954"/>
                  <a:pt x="12975" y="7946"/>
                </a:cubicBezTo>
                <a:cubicBezTo>
                  <a:pt x="13008" y="7938"/>
                  <a:pt x="13035" y="7972"/>
                  <a:pt x="13035" y="8023"/>
                </a:cubicBezTo>
                <a:cubicBezTo>
                  <a:pt x="13035" y="8073"/>
                  <a:pt x="13076" y="8163"/>
                  <a:pt x="13125" y="8223"/>
                </a:cubicBezTo>
                <a:cubicBezTo>
                  <a:pt x="13248" y="8373"/>
                  <a:pt x="13186" y="8462"/>
                  <a:pt x="12973" y="8439"/>
                </a:cubicBezTo>
                <a:cubicBezTo>
                  <a:pt x="12778" y="8417"/>
                  <a:pt x="12769" y="8438"/>
                  <a:pt x="12740" y="8909"/>
                </a:cubicBezTo>
                <a:cubicBezTo>
                  <a:pt x="12730" y="9083"/>
                  <a:pt x="12753" y="9191"/>
                  <a:pt x="12822" y="9285"/>
                </a:cubicBezTo>
                <a:cubicBezTo>
                  <a:pt x="12918" y="9416"/>
                  <a:pt x="12917" y="9419"/>
                  <a:pt x="12820" y="9482"/>
                </a:cubicBezTo>
                <a:cubicBezTo>
                  <a:pt x="12736" y="9537"/>
                  <a:pt x="12725" y="9598"/>
                  <a:pt x="12741" y="9900"/>
                </a:cubicBezTo>
                <a:cubicBezTo>
                  <a:pt x="12757" y="10192"/>
                  <a:pt x="12784" y="10277"/>
                  <a:pt x="12893" y="10386"/>
                </a:cubicBezTo>
                <a:cubicBezTo>
                  <a:pt x="12972" y="10465"/>
                  <a:pt x="13014" y="10554"/>
                  <a:pt x="12996" y="10609"/>
                </a:cubicBezTo>
                <a:cubicBezTo>
                  <a:pt x="12966" y="10705"/>
                  <a:pt x="13073" y="10850"/>
                  <a:pt x="13223" y="10915"/>
                </a:cubicBezTo>
                <a:cubicBezTo>
                  <a:pt x="13279" y="10939"/>
                  <a:pt x="13311" y="11016"/>
                  <a:pt x="13311" y="11127"/>
                </a:cubicBezTo>
                <a:cubicBezTo>
                  <a:pt x="13311" y="11222"/>
                  <a:pt x="13346" y="11445"/>
                  <a:pt x="13389" y="11620"/>
                </a:cubicBezTo>
                <a:cubicBezTo>
                  <a:pt x="13432" y="11795"/>
                  <a:pt x="13454" y="11964"/>
                  <a:pt x="13437" y="11997"/>
                </a:cubicBezTo>
                <a:cubicBezTo>
                  <a:pt x="13421" y="12030"/>
                  <a:pt x="13431" y="12057"/>
                  <a:pt x="13461" y="12057"/>
                </a:cubicBezTo>
                <a:cubicBezTo>
                  <a:pt x="13512" y="12057"/>
                  <a:pt x="13604" y="12281"/>
                  <a:pt x="13637" y="12485"/>
                </a:cubicBezTo>
                <a:cubicBezTo>
                  <a:pt x="13645" y="12535"/>
                  <a:pt x="13633" y="12635"/>
                  <a:pt x="13611" y="12707"/>
                </a:cubicBezTo>
                <a:lnTo>
                  <a:pt x="13571" y="12838"/>
                </a:lnTo>
                <a:lnTo>
                  <a:pt x="10615" y="12843"/>
                </a:lnTo>
                <a:cubicBezTo>
                  <a:pt x="7233" y="12850"/>
                  <a:pt x="6435" y="12849"/>
                  <a:pt x="5977" y="12846"/>
                </a:cubicBezTo>
                <a:cubicBezTo>
                  <a:pt x="5798" y="12845"/>
                  <a:pt x="5640" y="12846"/>
                  <a:pt x="5626" y="12851"/>
                </a:cubicBezTo>
                <a:cubicBezTo>
                  <a:pt x="5613" y="12855"/>
                  <a:pt x="5122" y="12867"/>
                  <a:pt x="4537" y="12876"/>
                </a:cubicBezTo>
                <a:lnTo>
                  <a:pt x="3473" y="12892"/>
                </a:lnTo>
                <a:lnTo>
                  <a:pt x="3364" y="12714"/>
                </a:lnTo>
                <a:cubicBezTo>
                  <a:pt x="3305" y="12617"/>
                  <a:pt x="3252" y="12478"/>
                  <a:pt x="3243" y="12404"/>
                </a:cubicBezTo>
                <a:cubicBezTo>
                  <a:pt x="3204" y="12047"/>
                  <a:pt x="3219" y="12055"/>
                  <a:pt x="2354" y="12067"/>
                </a:cubicBezTo>
                <a:cubicBezTo>
                  <a:pt x="1575" y="12077"/>
                  <a:pt x="1557" y="12080"/>
                  <a:pt x="1557" y="12207"/>
                </a:cubicBezTo>
                <a:cubicBezTo>
                  <a:pt x="1557" y="12279"/>
                  <a:pt x="1583" y="12368"/>
                  <a:pt x="1613" y="12404"/>
                </a:cubicBezTo>
                <a:cubicBezTo>
                  <a:pt x="1652" y="12452"/>
                  <a:pt x="1643" y="12521"/>
                  <a:pt x="1587" y="12654"/>
                </a:cubicBezTo>
                <a:cubicBezTo>
                  <a:pt x="1510" y="12834"/>
                  <a:pt x="1500" y="12839"/>
                  <a:pt x="1169" y="12830"/>
                </a:cubicBezTo>
                <a:lnTo>
                  <a:pt x="829" y="12821"/>
                </a:lnTo>
                <a:lnTo>
                  <a:pt x="821" y="12118"/>
                </a:lnTo>
                <a:cubicBezTo>
                  <a:pt x="816" y="11731"/>
                  <a:pt x="800" y="10232"/>
                  <a:pt x="784" y="8786"/>
                </a:cubicBezTo>
                <a:cubicBezTo>
                  <a:pt x="767" y="7340"/>
                  <a:pt x="748" y="4816"/>
                  <a:pt x="741" y="3176"/>
                </a:cubicBezTo>
                <a:lnTo>
                  <a:pt x="728" y="197"/>
                </a:lnTo>
                <a:close/>
                <a:moveTo>
                  <a:pt x="10923" y="1937"/>
                </a:moveTo>
                <a:cubicBezTo>
                  <a:pt x="10843" y="1954"/>
                  <a:pt x="10693" y="2150"/>
                  <a:pt x="10727" y="2217"/>
                </a:cubicBezTo>
                <a:cubicBezTo>
                  <a:pt x="10769" y="2300"/>
                  <a:pt x="10541" y="2395"/>
                  <a:pt x="10445" y="2335"/>
                </a:cubicBezTo>
                <a:cubicBezTo>
                  <a:pt x="10400" y="2306"/>
                  <a:pt x="10315" y="2317"/>
                  <a:pt x="10244" y="2359"/>
                </a:cubicBezTo>
                <a:cubicBezTo>
                  <a:pt x="10091" y="2452"/>
                  <a:pt x="10048" y="2754"/>
                  <a:pt x="10172" y="2865"/>
                </a:cubicBezTo>
                <a:cubicBezTo>
                  <a:pt x="10290" y="2970"/>
                  <a:pt x="10447" y="2944"/>
                  <a:pt x="10507" y="2808"/>
                </a:cubicBezTo>
                <a:cubicBezTo>
                  <a:pt x="10556" y="2697"/>
                  <a:pt x="10561" y="2697"/>
                  <a:pt x="10654" y="2819"/>
                </a:cubicBezTo>
                <a:cubicBezTo>
                  <a:pt x="10759" y="2956"/>
                  <a:pt x="10945" y="2934"/>
                  <a:pt x="10851" y="2796"/>
                </a:cubicBezTo>
                <a:cubicBezTo>
                  <a:pt x="10785" y="2700"/>
                  <a:pt x="10815" y="2443"/>
                  <a:pt x="10896" y="2410"/>
                </a:cubicBezTo>
                <a:cubicBezTo>
                  <a:pt x="10937" y="2394"/>
                  <a:pt x="10928" y="2360"/>
                  <a:pt x="10868" y="2307"/>
                </a:cubicBezTo>
                <a:cubicBezTo>
                  <a:pt x="10793" y="2241"/>
                  <a:pt x="10789" y="2214"/>
                  <a:pt x="10846" y="2132"/>
                </a:cubicBezTo>
                <a:cubicBezTo>
                  <a:pt x="10882" y="2078"/>
                  <a:pt x="10933" y="2048"/>
                  <a:pt x="10957" y="2067"/>
                </a:cubicBezTo>
                <a:cubicBezTo>
                  <a:pt x="10982" y="2085"/>
                  <a:pt x="11001" y="2073"/>
                  <a:pt x="11001" y="2039"/>
                </a:cubicBezTo>
                <a:cubicBezTo>
                  <a:pt x="11001" y="2006"/>
                  <a:pt x="10979" y="1962"/>
                  <a:pt x="10952" y="1942"/>
                </a:cubicBezTo>
                <a:cubicBezTo>
                  <a:pt x="10944" y="1936"/>
                  <a:pt x="10935" y="1935"/>
                  <a:pt x="10923" y="1937"/>
                </a:cubicBezTo>
                <a:close/>
                <a:moveTo>
                  <a:pt x="11579" y="1952"/>
                </a:moveTo>
                <a:cubicBezTo>
                  <a:pt x="11544" y="1950"/>
                  <a:pt x="11506" y="1968"/>
                  <a:pt x="11444" y="2007"/>
                </a:cubicBezTo>
                <a:cubicBezTo>
                  <a:pt x="11237" y="2137"/>
                  <a:pt x="11184" y="2298"/>
                  <a:pt x="11303" y="2429"/>
                </a:cubicBezTo>
                <a:cubicBezTo>
                  <a:pt x="11376" y="2510"/>
                  <a:pt x="11388" y="2564"/>
                  <a:pt x="11351" y="2647"/>
                </a:cubicBezTo>
                <a:cubicBezTo>
                  <a:pt x="11324" y="2708"/>
                  <a:pt x="11303" y="2787"/>
                  <a:pt x="11303" y="2823"/>
                </a:cubicBezTo>
                <a:cubicBezTo>
                  <a:pt x="11303" y="2858"/>
                  <a:pt x="11369" y="2889"/>
                  <a:pt x="11450" y="2889"/>
                </a:cubicBezTo>
                <a:cubicBezTo>
                  <a:pt x="11744" y="2889"/>
                  <a:pt x="11930" y="2240"/>
                  <a:pt x="11698" y="2027"/>
                </a:cubicBezTo>
                <a:cubicBezTo>
                  <a:pt x="11646" y="1980"/>
                  <a:pt x="11614" y="1955"/>
                  <a:pt x="11579" y="1952"/>
                </a:cubicBezTo>
                <a:close/>
                <a:moveTo>
                  <a:pt x="13498" y="1960"/>
                </a:moveTo>
                <a:cubicBezTo>
                  <a:pt x="13475" y="1956"/>
                  <a:pt x="13455" y="1957"/>
                  <a:pt x="13434" y="1962"/>
                </a:cubicBezTo>
                <a:cubicBezTo>
                  <a:pt x="13393" y="1973"/>
                  <a:pt x="13352" y="2005"/>
                  <a:pt x="13296" y="2059"/>
                </a:cubicBezTo>
                <a:cubicBezTo>
                  <a:pt x="13131" y="2219"/>
                  <a:pt x="13171" y="2313"/>
                  <a:pt x="13345" y="2174"/>
                </a:cubicBezTo>
                <a:cubicBezTo>
                  <a:pt x="13533" y="2024"/>
                  <a:pt x="13609" y="2165"/>
                  <a:pt x="13431" y="2335"/>
                </a:cubicBezTo>
                <a:cubicBezTo>
                  <a:pt x="13322" y="2439"/>
                  <a:pt x="13305" y="2480"/>
                  <a:pt x="13358" y="2520"/>
                </a:cubicBezTo>
                <a:cubicBezTo>
                  <a:pt x="13396" y="2549"/>
                  <a:pt x="13456" y="2558"/>
                  <a:pt x="13490" y="2542"/>
                </a:cubicBezTo>
                <a:cubicBezTo>
                  <a:pt x="13579" y="2501"/>
                  <a:pt x="13625" y="2618"/>
                  <a:pt x="13551" y="2693"/>
                </a:cubicBezTo>
                <a:cubicBezTo>
                  <a:pt x="13517" y="2728"/>
                  <a:pt x="13420" y="2767"/>
                  <a:pt x="13337" y="2781"/>
                </a:cubicBezTo>
                <a:lnTo>
                  <a:pt x="13187" y="2808"/>
                </a:lnTo>
                <a:lnTo>
                  <a:pt x="13352" y="2818"/>
                </a:lnTo>
                <a:cubicBezTo>
                  <a:pt x="13444" y="2823"/>
                  <a:pt x="13566" y="2797"/>
                  <a:pt x="13622" y="2760"/>
                </a:cubicBezTo>
                <a:cubicBezTo>
                  <a:pt x="13697" y="2712"/>
                  <a:pt x="13740" y="2712"/>
                  <a:pt x="13780" y="2760"/>
                </a:cubicBezTo>
                <a:cubicBezTo>
                  <a:pt x="13859" y="2856"/>
                  <a:pt x="13915" y="2843"/>
                  <a:pt x="13915" y="2729"/>
                </a:cubicBezTo>
                <a:cubicBezTo>
                  <a:pt x="13915" y="2671"/>
                  <a:pt x="13886" y="2644"/>
                  <a:pt x="13845" y="2663"/>
                </a:cubicBezTo>
                <a:cubicBezTo>
                  <a:pt x="13807" y="2681"/>
                  <a:pt x="13730" y="2618"/>
                  <a:pt x="13672" y="2521"/>
                </a:cubicBezTo>
                <a:cubicBezTo>
                  <a:pt x="13580" y="2371"/>
                  <a:pt x="13576" y="2339"/>
                  <a:pt x="13640" y="2275"/>
                </a:cubicBezTo>
                <a:cubicBezTo>
                  <a:pt x="13753" y="2161"/>
                  <a:pt x="13729" y="2050"/>
                  <a:pt x="13574" y="1985"/>
                </a:cubicBezTo>
                <a:cubicBezTo>
                  <a:pt x="13546" y="1972"/>
                  <a:pt x="13520" y="1964"/>
                  <a:pt x="13498" y="1960"/>
                </a:cubicBezTo>
                <a:close/>
                <a:moveTo>
                  <a:pt x="12291" y="2000"/>
                </a:moveTo>
                <a:cubicBezTo>
                  <a:pt x="12282" y="1992"/>
                  <a:pt x="12268" y="1992"/>
                  <a:pt x="12253" y="2003"/>
                </a:cubicBezTo>
                <a:cubicBezTo>
                  <a:pt x="12224" y="2025"/>
                  <a:pt x="12209" y="2089"/>
                  <a:pt x="12217" y="2145"/>
                </a:cubicBezTo>
                <a:cubicBezTo>
                  <a:pt x="12224" y="2201"/>
                  <a:pt x="12212" y="2280"/>
                  <a:pt x="12191" y="2321"/>
                </a:cubicBezTo>
                <a:cubicBezTo>
                  <a:pt x="12170" y="2361"/>
                  <a:pt x="12182" y="2450"/>
                  <a:pt x="12217" y="2518"/>
                </a:cubicBezTo>
                <a:cubicBezTo>
                  <a:pt x="12266" y="2615"/>
                  <a:pt x="12266" y="2658"/>
                  <a:pt x="12218" y="2717"/>
                </a:cubicBezTo>
                <a:cubicBezTo>
                  <a:pt x="12184" y="2758"/>
                  <a:pt x="12156" y="2828"/>
                  <a:pt x="12156" y="2876"/>
                </a:cubicBezTo>
                <a:cubicBezTo>
                  <a:pt x="12156" y="2946"/>
                  <a:pt x="12171" y="2950"/>
                  <a:pt x="12232" y="2889"/>
                </a:cubicBezTo>
                <a:cubicBezTo>
                  <a:pt x="12273" y="2847"/>
                  <a:pt x="12307" y="2833"/>
                  <a:pt x="12307" y="2861"/>
                </a:cubicBezTo>
                <a:cubicBezTo>
                  <a:pt x="12307" y="2889"/>
                  <a:pt x="12333" y="2881"/>
                  <a:pt x="12364" y="2842"/>
                </a:cubicBezTo>
                <a:cubicBezTo>
                  <a:pt x="12406" y="2791"/>
                  <a:pt x="12449" y="2796"/>
                  <a:pt x="12530" y="2861"/>
                </a:cubicBezTo>
                <a:cubicBezTo>
                  <a:pt x="12696" y="2994"/>
                  <a:pt x="12835" y="2850"/>
                  <a:pt x="12835" y="2544"/>
                </a:cubicBezTo>
                <a:cubicBezTo>
                  <a:pt x="12834" y="2344"/>
                  <a:pt x="12815" y="2305"/>
                  <a:pt x="12718" y="2288"/>
                </a:cubicBezTo>
                <a:cubicBezTo>
                  <a:pt x="12654" y="2277"/>
                  <a:pt x="12572" y="2298"/>
                  <a:pt x="12535" y="2336"/>
                </a:cubicBezTo>
                <a:cubicBezTo>
                  <a:pt x="12482" y="2389"/>
                  <a:pt x="12449" y="2372"/>
                  <a:pt x="12387" y="2265"/>
                </a:cubicBezTo>
                <a:cubicBezTo>
                  <a:pt x="12344" y="2188"/>
                  <a:pt x="12307" y="2091"/>
                  <a:pt x="12307" y="2046"/>
                </a:cubicBezTo>
                <a:cubicBezTo>
                  <a:pt x="12307" y="2023"/>
                  <a:pt x="12301" y="2007"/>
                  <a:pt x="12291" y="2000"/>
                </a:cubicBezTo>
                <a:close/>
                <a:moveTo>
                  <a:pt x="2923" y="2143"/>
                </a:moveTo>
                <a:cubicBezTo>
                  <a:pt x="2832" y="2148"/>
                  <a:pt x="2742" y="2164"/>
                  <a:pt x="2703" y="2184"/>
                </a:cubicBezTo>
                <a:cubicBezTo>
                  <a:pt x="2657" y="2207"/>
                  <a:pt x="2630" y="2263"/>
                  <a:pt x="2645" y="2311"/>
                </a:cubicBezTo>
                <a:cubicBezTo>
                  <a:pt x="2660" y="2358"/>
                  <a:pt x="2691" y="2384"/>
                  <a:pt x="2712" y="2368"/>
                </a:cubicBezTo>
                <a:cubicBezTo>
                  <a:pt x="2820" y="2287"/>
                  <a:pt x="2892" y="2747"/>
                  <a:pt x="2800" y="2926"/>
                </a:cubicBezTo>
                <a:cubicBezTo>
                  <a:pt x="2781" y="2963"/>
                  <a:pt x="2781" y="3011"/>
                  <a:pt x="2799" y="3033"/>
                </a:cubicBezTo>
                <a:cubicBezTo>
                  <a:pt x="2830" y="3070"/>
                  <a:pt x="3011" y="3028"/>
                  <a:pt x="3062" y="2971"/>
                </a:cubicBezTo>
                <a:cubicBezTo>
                  <a:pt x="3075" y="2957"/>
                  <a:pt x="3058" y="2890"/>
                  <a:pt x="3024" y="2825"/>
                </a:cubicBezTo>
                <a:cubicBezTo>
                  <a:pt x="2957" y="2693"/>
                  <a:pt x="2943" y="2360"/>
                  <a:pt x="3003" y="2315"/>
                </a:cubicBezTo>
                <a:cubicBezTo>
                  <a:pt x="3024" y="2298"/>
                  <a:pt x="3095" y="2353"/>
                  <a:pt x="3160" y="2435"/>
                </a:cubicBezTo>
                <a:cubicBezTo>
                  <a:pt x="3254" y="2554"/>
                  <a:pt x="3272" y="2630"/>
                  <a:pt x="3250" y="2799"/>
                </a:cubicBezTo>
                <a:cubicBezTo>
                  <a:pt x="3225" y="2981"/>
                  <a:pt x="3236" y="3011"/>
                  <a:pt x="3320" y="3011"/>
                </a:cubicBezTo>
                <a:cubicBezTo>
                  <a:pt x="3400" y="3011"/>
                  <a:pt x="3411" y="2982"/>
                  <a:pt x="3386" y="2857"/>
                </a:cubicBezTo>
                <a:cubicBezTo>
                  <a:pt x="3345" y="2659"/>
                  <a:pt x="3449" y="2489"/>
                  <a:pt x="3549" y="2590"/>
                </a:cubicBezTo>
                <a:cubicBezTo>
                  <a:pt x="3588" y="2628"/>
                  <a:pt x="3613" y="2730"/>
                  <a:pt x="3606" y="2815"/>
                </a:cubicBezTo>
                <a:cubicBezTo>
                  <a:pt x="3593" y="2965"/>
                  <a:pt x="3601" y="2971"/>
                  <a:pt x="3893" y="2976"/>
                </a:cubicBezTo>
                <a:cubicBezTo>
                  <a:pt x="4189" y="2980"/>
                  <a:pt x="4194" y="2976"/>
                  <a:pt x="4199" y="2810"/>
                </a:cubicBezTo>
                <a:cubicBezTo>
                  <a:pt x="4202" y="2717"/>
                  <a:pt x="4219" y="2624"/>
                  <a:pt x="4237" y="2602"/>
                </a:cubicBezTo>
                <a:cubicBezTo>
                  <a:pt x="4283" y="2547"/>
                  <a:pt x="4116" y="2333"/>
                  <a:pt x="4060" y="2376"/>
                </a:cubicBezTo>
                <a:cubicBezTo>
                  <a:pt x="4035" y="2395"/>
                  <a:pt x="3985" y="2379"/>
                  <a:pt x="3948" y="2342"/>
                </a:cubicBezTo>
                <a:cubicBezTo>
                  <a:pt x="3899" y="2292"/>
                  <a:pt x="3866" y="2299"/>
                  <a:pt x="3823" y="2363"/>
                </a:cubicBezTo>
                <a:cubicBezTo>
                  <a:pt x="3780" y="2425"/>
                  <a:pt x="3778" y="2462"/>
                  <a:pt x="3817" y="2491"/>
                </a:cubicBezTo>
                <a:cubicBezTo>
                  <a:pt x="3857" y="2521"/>
                  <a:pt x="3856" y="2558"/>
                  <a:pt x="3813" y="2621"/>
                </a:cubicBezTo>
                <a:cubicBezTo>
                  <a:pt x="3761" y="2697"/>
                  <a:pt x="3738" y="2693"/>
                  <a:pt x="3647" y="2593"/>
                </a:cubicBezTo>
                <a:cubicBezTo>
                  <a:pt x="3589" y="2530"/>
                  <a:pt x="3502" y="2462"/>
                  <a:pt x="3453" y="2442"/>
                </a:cubicBezTo>
                <a:cubicBezTo>
                  <a:pt x="3405" y="2421"/>
                  <a:pt x="3365" y="2345"/>
                  <a:pt x="3365" y="2275"/>
                </a:cubicBezTo>
                <a:cubicBezTo>
                  <a:pt x="3365" y="2189"/>
                  <a:pt x="3337" y="2152"/>
                  <a:pt x="3278" y="2159"/>
                </a:cubicBezTo>
                <a:cubicBezTo>
                  <a:pt x="3230" y="2165"/>
                  <a:pt x="3173" y="2163"/>
                  <a:pt x="3152" y="2156"/>
                </a:cubicBezTo>
                <a:cubicBezTo>
                  <a:pt x="3107" y="2142"/>
                  <a:pt x="3014" y="2137"/>
                  <a:pt x="2923" y="2143"/>
                </a:cubicBezTo>
                <a:close/>
                <a:moveTo>
                  <a:pt x="9499" y="2189"/>
                </a:moveTo>
                <a:cubicBezTo>
                  <a:pt x="9460" y="2189"/>
                  <a:pt x="9441" y="2220"/>
                  <a:pt x="9472" y="2281"/>
                </a:cubicBezTo>
                <a:cubicBezTo>
                  <a:pt x="9518" y="2371"/>
                  <a:pt x="9340" y="2427"/>
                  <a:pt x="9243" y="2353"/>
                </a:cubicBezTo>
                <a:cubicBezTo>
                  <a:pt x="9176" y="2302"/>
                  <a:pt x="9119" y="2314"/>
                  <a:pt x="8994" y="2407"/>
                </a:cubicBezTo>
                <a:cubicBezTo>
                  <a:pt x="8852" y="2511"/>
                  <a:pt x="8818" y="2517"/>
                  <a:pt x="8747" y="2443"/>
                </a:cubicBezTo>
                <a:cubicBezTo>
                  <a:pt x="8601" y="2291"/>
                  <a:pt x="8502" y="2280"/>
                  <a:pt x="8407" y="2407"/>
                </a:cubicBezTo>
                <a:cubicBezTo>
                  <a:pt x="8333" y="2507"/>
                  <a:pt x="8308" y="2515"/>
                  <a:pt x="8265" y="2447"/>
                </a:cubicBezTo>
                <a:cubicBezTo>
                  <a:pt x="8237" y="2401"/>
                  <a:pt x="8124" y="2355"/>
                  <a:pt x="8015" y="2347"/>
                </a:cubicBezTo>
                <a:lnTo>
                  <a:pt x="7818" y="2332"/>
                </a:lnTo>
                <a:lnTo>
                  <a:pt x="7912" y="2460"/>
                </a:lnTo>
                <a:cubicBezTo>
                  <a:pt x="7992" y="2568"/>
                  <a:pt x="7998" y="2618"/>
                  <a:pt x="7951" y="2770"/>
                </a:cubicBezTo>
                <a:cubicBezTo>
                  <a:pt x="7899" y="2939"/>
                  <a:pt x="7903" y="2950"/>
                  <a:pt x="8016" y="2950"/>
                </a:cubicBezTo>
                <a:cubicBezTo>
                  <a:pt x="8140" y="2950"/>
                  <a:pt x="8184" y="2808"/>
                  <a:pt x="8084" y="2733"/>
                </a:cubicBezTo>
                <a:cubicBezTo>
                  <a:pt x="8048" y="2706"/>
                  <a:pt x="8051" y="2668"/>
                  <a:pt x="8091" y="2610"/>
                </a:cubicBezTo>
                <a:cubicBezTo>
                  <a:pt x="8135" y="2546"/>
                  <a:pt x="8173" y="2540"/>
                  <a:pt x="8248" y="2588"/>
                </a:cubicBezTo>
                <a:cubicBezTo>
                  <a:pt x="8302" y="2624"/>
                  <a:pt x="8336" y="2670"/>
                  <a:pt x="8320" y="2688"/>
                </a:cubicBezTo>
                <a:cubicBezTo>
                  <a:pt x="8305" y="2707"/>
                  <a:pt x="8314" y="2772"/>
                  <a:pt x="8342" y="2835"/>
                </a:cubicBezTo>
                <a:cubicBezTo>
                  <a:pt x="8403" y="2974"/>
                  <a:pt x="8652" y="2988"/>
                  <a:pt x="8741" y="2857"/>
                </a:cubicBezTo>
                <a:cubicBezTo>
                  <a:pt x="8796" y="2777"/>
                  <a:pt x="8818" y="2780"/>
                  <a:pt x="8933" y="2882"/>
                </a:cubicBezTo>
                <a:cubicBezTo>
                  <a:pt x="9050" y="2986"/>
                  <a:pt x="9079" y="2989"/>
                  <a:pt x="9200" y="2913"/>
                </a:cubicBezTo>
                <a:cubicBezTo>
                  <a:pt x="9275" y="2867"/>
                  <a:pt x="9344" y="2765"/>
                  <a:pt x="9353" y="2689"/>
                </a:cubicBezTo>
                <a:cubicBezTo>
                  <a:pt x="9376" y="2488"/>
                  <a:pt x="9456" y="2521"/>
                  <a:pt x="9505" y="2750"/>
                </a:cubicBezTo>
                <a:cubicBezTo>
                  <a:pt x="9550" y="2959"/>
                  <a:pt x="9644" y="3007"/>
                  <a:pt x="9738" y="2867"/>
                </a:cubicBezTo>
                <a:cubicBezTo>
                  <a:pt x="9781" y="2804"/>
                  <a:pt x="9771" y="2758"/>
                  <a:pt x="9691" y="2671"/>
                </a:cubicBezTo>
                <a:cubicBezTo>
                  <a:pt x="9597" y="2566"/>
                  <a:pt x="9594" y="2550"/>
                  <a:pt x="9670" y="2483"/>
                </a:cubicBezTo>
                <a:cubicBezTo>
                  <a:pt x="9746" y="2415"/>
                  <a:pt x="9744" y="2397"/>
                  <a:pt x="9646" y="2278"/>
                </a:cubicBezTo>
                <a:cubicBezTo>
                  <a:pt x="9596" y="2217"/>
                  <a:pt x="9538" y="2188"/>
                  <a:pt x="9499" y="2189"/>
                </a:cubicBezTo>
                <a:close/>
                <a:moveTo>
                  <a:pt x="7396" y="2285"/>
                </a:moveTo>
                <a:cubicBezTo>
                  <a:pt x="7366" y="2290"/>
                  <a:pt x="7332" y="2313"/>
                  <a:pt x="7299" y="2353"/>
                </a:cubicBezTo>
                <a:cubicBezTo>
                  <a:pt x="7221" y="2449"/>
                  <a:pt x="7206" y="2449"/>
                  <a:pt x="7126" y="2361"/>
                </a:cubicBezTo>
                <a:cubicBezTo>
                  <a:pt x="7076" y="2306"/>
                  <a:pt x="7012" y="2286"/>
                  <a:pt x="6976" y="2313"/>
                </a:cubicBezTo>
                <a:cubicBezTo>
                  <a:pt x="6941" y="2339"/>
                  <a:pt x="6782" y="2362"/>
                  <a:pt x="6623" y="2364"/>
                </a:cubicBezTo>
                <a:cubicBezTo>
                  <a:pt x="6397" y="2368"/>
                  <a:pt x="6319" y="2395"/>
                  <a:pt x="6264" y="2486"/>
                </a:cubicBezTo>
                <a:cubicBezTo>
                  <a:pt x="6194" y="2602"/>
                  <a:pt x="6191" y="2602"/>
                  <a:pt x="6135" y="2474"/>
                </a:cubicBezTo>
                <a:cubicBezTo>
                  <a:pt x="6100" y="2394"/>
                  <a:pt x="6047" y="2356"/>
                  <a:pt x="6001" y="2378"/>
                </a:cubicBezTo>
                <a:cubicBezTo>
                  <a:pt x="5949" y="2402"/>
                  <a:pt x="5940" y="2437"/>
                  <a:pt x="5973" y="2485"/>
                </a:cubicBezTo>
                <a:cubicBezTo>
                  <a:pt x="6060" y="2612"/>
                  <a:pt x="5970" y="2916"/>
                  <a:pt x="5860" y="2871"/>
                </a:cubicBezTo>
                <a:cubicBezTo>
                  <a:pt x="5801" y="2847"/>
                  <a:pt x="5795" y="2820"/>
                  <a:pt x="5783" y="2567"/>
                </a:cubicBezTo>
                <a:cubicBezTo>
                  <a:pt x="5778" y="2451"/>
                  <a:pt x="5745" y="2428"/>
                  <a:pt x="5566" y="2413"/>
                </a:cubicBezTo>
                <a:cubicBezTo>
                  <a:pt x="5450" y="2403"/>
                  <a:pt x="5292" y="2426"/>
                  <a:pt x="5216" y="2464"/>
                </a:cubicBezTo>
                <a:cubicBezTo>
                  <a:pt x="5106" y="2520"/>
                  <a:pt x="5058" y="2514"/>
                  <a:pt x="4970" y="2439"/>
                </a:cubicBezTo>
                <a:cubicBezTo>
                  <a:pt x="4870" y="2355"/>
                  <a:pt x="4847" y="2355"/>
                  <a:pt x="4736" y="2443"/>
                </a:cubicBezTo>
                <a:cubicBezTo>
                  <a:pt x="4651" y="2511"/>
                  <a:pt x="4621" y="2580"/>
                  <a:pt x="4640" y="2667"/>
                </a:cubicBezTo>
                <a:cubicBezTo>
                  <a:pt x="4655" y="2735"/>
                  <a:pt x="4644" y="2825"/>
                  <a:pt x="4615" y="2867"/>
                </a:cubicBezTo>
                <a:cubicBezTo>
                  <a:pt x="4551" y="2962"/>
                  <a:pt x="4673" y="2997"/>
                  <a:pt x="5084" y="2999"/>
                </a:cubicBezTo>
                <a:cubicBezTo>
                  <a:pt x="5420" y="3001"/>
                  <a:pt x="5476" y="3032"/>
                  <a:pt x="5450" y="3196"/>
                </a:cubicBezTo>
                <a:cubicBezTo>
                  <a:pt x="5439" y="3269"/>
                  <a:pt x="5457" y="3316"/>
                  <a:pt x="5498" y="3316"/>
                </a:cubicBezTo>
                <a:cubicBezTo>
                  <a:pt x="5549" y="3316"/>
                  <a:pt x="5563" y="3237"/>
                  <a:pt x="5551" y="3011"/>
                </a:cubicBezTo>
                <a:cubicBezTo>
                  <a:pt x="5530" y="2645"/>
                  <a:pt x="5582" y="2584"/>
                  <a:pt x="5718" y="2811"/>
                </a:cubicBezTo>
                <a:cubicBezTo>
                  <a:pt x="5819" y="2979"/>
                  <a:pt x="5822" y="2979"/>
                  <a:pt x="6422" y="2979"/>
                </a:cubicBezTo>
                <a:cubicBezTo>
                  <a:pt x="6989" y="2979"/>
                  <a:pt x="7021" y="2973"/>
                  <a:pt x="6948" y="2875"/>
                </a:cubicBezTo>
                <a:cubicBezTo>
                  <a:pt x="6904" y="2815"/>
                  <a:pt x="6884" y="2726"/>
                  <a:pt x="6902" y="2667"/>
                </a:cubicBezTo>
                <a:cubicBezTo>
                  <a:pt x="6931" y="2577"/>
                  <a:pt x="6958" y="2590"/>
                  <a:pt x="7100" y="2757"/>
                </a:cubicBezTo>
                <a:cubicBezTo>
                  <a:pt x="7363" y="3068"/>
                  <a:pt x="7563" y="3009"/>
                  <a:pt x="7561" y="2621"/>
                </a:cubicBezTo>
                <a:cubicBezTo>
                  <a:pt x="7560" y="2398"/>
                  <a:pt x="7488" y="2267"/>
                  <a:pt x="7396" y="2285"/>
                </a:cubicBezTo>
                <a:close/>
                <a:moveTo>
                  <a:pt x="3459" y="5306"/>
                </a:moveTo>
                <a:cubicBezTo>
                  <a:pt x="3434" y="5325"/>
                  <a:pt x="3432" y="5374"/>
                  <a:pt x="3452" y="5413"/>
                </a:cubicBezTo>
                <a:cubicBezTo>
                  <a:pt x="3545" y="5594"/>
                  <a:pt x="3560" y="6100"/>
                  <a:pt x="3476" y="6203"/>
                </a:cubicBezTo>
                <a:cubicBezTo>
                  <a:pt x="3424" y="6266"/>
                  <a:pt x="3249" y="6013"/>
                  <a:pt x="3271" y="5906"/>
                </a:cubicBezTo>
                <a:cubicBezTo>
                  <a:pt x="3277" y="5877"/>
                  <a:pt x="3257" y="5784"/>
                  <a:pt x="3227" y="5700"/>
                </a:cubicBezTo>
                <a:cubicBezTo>
                  <a:pt x="3197" y="5616"/>
                  <a:pt x="3161" y="5498"/>
                  <a:pt x="3146" y="5440"/>
                </a:cubicBezTo>
                <a:cubicBezTo>
                  <a:pt x="3131" y="5381"/>
                  <a:pt x="3097" y="5332"/>
                  <a:pt x="3071" y="5332"/>
                </a:cubicBezTo>
                <a:cubicBezTo>
                  <a:pt x="3003" y="5332"/>
                  <a:pt x="2758" y="5885"/>
                  <a:pt x="2794" y="5956"/>
                </a:cubicBezTo>
                <a:cubicBezTo>
                  <a:pt x="2811" y="5989"/>
                  <a:pt x="2775" y="6077"/>
                  <a:pt x="2715" y="6154"/>
                </a:cubicBezTo>
                <a:cubicBezTo>
                  <a:pt x="2631" y="6264"/>
                  <a:pt x="2622" y="6303"/>
                  <a:pt x="2677" y="6328"/>
                </a:cubicBezTo>
                <a:cubicBezTo>
                  <a:pt x="2769" y="6372"/>
                  <a:pt x="2885" y="6281"/>
                  <a:pt x="2843" y="6199"/>
                </a:cubicBezTo>
                <a:cubicBezTo>
                  <a:pt x="2825" y="6163"/>
                  <a:pt x="2858" y="6102"/>
                  <a:pt x="2918" y="6063"/>
                </a:cubicBezTo>
                <a:cubicBezTo>
                  <a:pt x="3012" y="6002"/>
                  <a:pt x="3042" y="6015"/>
                  <a:pt x="3138" y="6162"/>
                </a:cubicBezTo>
                <a:cubicBezTo>
                  <a:pt x="3203" y="6261"/>
                  <a:pt x="3273" y="6312"/>
                  <a:pt x="3308" y="6286"/>
                </a:cubicBezTo>
                <a:cubicBezTo>
                  <a:pt x="3341" y="6261"/>
                  <a:pt x="3380" y="6284"/>
                  <a:pt x="3397" y="6340"/>
                </a:cubicBezTo>
                <a:cubicBezTo>
                  <a:pt x="3444" y="6488"/>
                  <a:pt x="3543" y="6353"/>
                  <a:pt x="3614" y="6047"/>
                </a:cubicBezTo>
                <a:cubicBezTo>
                  <a:pt x="3665" y="5826"/>
                  <a:pt x="3661" y="5747"/>
                  <a:pt x="3590" y="5530"/>
                </a:cubicBezTo>
                <a:cubicBezTo>
                  <a:pt x="3544" y="5389"/>
                  <a:pt x="3484" y="5287"/>
                  <a:pt x="3459" y="5306"/>
                </a:cubicBezTo>
                <a:close/>
                <a:moveTo>
                  <a:pt x="4362" y="5354"/>
                </a:moveTo>
                <a:cubicBezTo>
                  <a:pt x="4331" y="5355"/>
                  <a:pt x="4291" y="5360"/>
                  <a:pt x="4240" y="5366"/>
                </a:cubicBezTo>
                <a:cubicBezTo>
                  <a:pt x="4113" y="5382"/>
                  <a:pt x="3988" y="5411"/>
                  <a:pt x="3962" y="5431"/>
                </a:cubicBezTo>
                <a:cubicBezTo>
                  <a:pt x="3896" y="5480"/>
                  <a:pt x="3964" y="5713"/>
                  <a:pt x="4070" y="5804"/>
                </a:cubicBezTo>
                <a:cubicBezTo>
                  <a:pt x="4172" y="5892"/>
                  <a:pt x="4230" y="6112"/>
                  <a:pt x="4164" y="6162"/>
                </a:cubicBezTo>
                <a:cubicBezTo>
                  <a:pt x="4139" y="6180"/>
                  <a:pt x="4119" y="6217"/>
                  <a:pt x="4119" y="6244"/>
                </a:cubicBezTo>
                <a:cubicBezTo>
                  <a:pt x="4119" y="6271"/>
                  <a:pt x="4176" y="6281"/>
                  <a:pt x="4245" y="6265"/>
                </a:cubicBezTo>
                <a:cubicBezTo>
                  <a:pt x="4375" y="6235"/>
                  <a:pt x="4407" y="6162"/>
                  <a:pt x="4320" y="6097"/>
                </a:cubicBezTo>
                <a:cubicBezTo>
                  <a:pt x="4258" y="6051"/>
                  <a:pt x="4253" y="5659"/>
                  <a:pt x="4314" y="5614"/>
                </a:cubicBezTo>
                <a:cubicBezTo>
                  <a:pt x="4360" y="5579"/>
                  <a:pt x="4454" y="5701"/>
                  <a:pt x="4562" y="5935"/>
                </a:cubicBezTo>
                <a:cubicBezTo>
                  <a:pt x="4614" y="6046"/>
                  <a:pt x="4613" y="6095"/>
                  <a:pt x="4566" y="6164"/>
                </a:cubicBezTo>
                <a:cubicBezTo>
                  <a:pt x="4485" y="6283"/>
                  <a:pt x="4531" y="6325"/>
                  <a:pt x="4673" y="6261"/>
                </a:cubicBezTo>
                <a:cubicBezTo>
                  <a:pt x="4753" y="6225"/>
                  <a:pt x="4770" y="6193"/>
                  <a:pt x="4728" y="6162"/>
                </a:cubicBezTo>
                <a:cubicBezTo>
                  <a:pt x="4681" y="6126"/>
                  <a:pt x="4680" y="6096"/>
                  <a:pt x="4725" y="6030"/>
                </a:cubicBezTo>
                <a:cubicBezTo>
                  <a:pt x="4808" y="5907"/>
                  <a:pt x="4850" y="5921"/>
                  <a:pt x="5021" y="6124"/>
                </a:cubicBezTo>
                <a:cubicBezTo>
                  <a:pt x="5151" y="6280"/>
                  <a:pt x="5192" y="6296"/>
                  <a:pt x="5325" y="6250"/>
                </a:cubicBezTo>
                <a:cubicBezTo>
                  <a:pt x="5409" y="6221"/>
                  <a:pt x="5551" y="6211"/>
                  <a:pt x="5642" y="6229"/>
                </a:cubicBezTo>
                <a:cubicBezTo>
                  <a:pt x="5817" y="6263"/>
                  <a:pt x="5990" y="6121"/>
                  <a:pt x="5877" y="6036"/>
                </a:cubicBezTo>
                <a:cubicBezTo>
                  <a:pt x="5837" y="6006"/>
                  <a:pt x="5838" y="5971"/>
                  <a:pt x="5879" y="5911"/>
                </a:cubicBezTo>
                <a:cubicBezTo>
                  <a:pt x="5920" y="5851"/>
                  <a:pt x="5920" y="5796"/>
                  <a:pt x="5879" y="5703"/>
                </a:cubicBezTo>
                <a:cubicBezTo>
                  <a:pt x="5809" y="5544"/>
                  <a:pt x="5718" y="5543"/>
                  <a:pt x="5601" y="5700"/>
                </a:cubicBezTo>
                <a:cubicBezTo>
                  <a:pt x="5517" y="5813"/>
                  <a:pt x="5503" y="5815"/>
                  <a:pt x="5421" y="5725"/>
                </a:cubicBezTo>
                <a:cubicBezTo>
                  <a:pt x="5324" y="5619"/>
                  <a:pt x="5199" y="5662"/>
                  <a:pt x="5260" y="5781"/>
                </a:cubicBezTo>
                <a:cubicBezTo>
                  <a:pt x="5335" y="5928"/>
                  <a:pt x="5321" y="6065"/>
                  <a:pt x="5224" y="6128"/>
                </a:cubicBezTo>
                <a:cubicBezTo>
                  <a:pt x="5169" y="6164"/>
                  <a:pt x="5120" y="6172"/>
                  <a:pt x="5116" y="6145"/>
                </a:cubicBezTo>
                <a:cubicBezTo>
                  <a:pt x="5112" y="6119"/>
                  <a:pt x="5104" y="6069"/>
                  <a:pt x="5097" y="6036"/>
                </a:cubicBezTo>
                <a:cubicBezTo>
                  <a:pt x="5091" y="6002"/>
                  <a:pt x="5083" y="5918"/>
                  <a:pt x="5080" y="5849"/>
                </a:cubicBezTo>
                <a:cubicBezTo>
                  <a:pt x="5075" y="5751"/>
                  <a:pt x="5037" y="5722"/>
                  <a:pt x="4910" y="5717"/>
                </a:cubicBezTo>
                <a:cubicBezTo>
                  <a:pt x="4657" y="5707"/>
                  <a:pt x="4471" y="5598"/>
                  <a:pt x="4471" y="5459"/>
                </a:cubicBezTo>
                <a:cubicBezTo>
                  <a:pt x="4471" y="5405"/>
                  <a:pt x="4463" y="5375"/>
                  <a:pt x="4431" y="5362"/>
                </a:cubicBezTo>
                <a:cubicBezTo>
                  <a:pt x="4415" y="5356"/>
                  <a:pt x="4393" y="5353"/>
                  <a:pt x="4362" y="5354"/>
                </a:cubicBezTo>
                <a:close/>
                <a:moveTo>
                  <a:pt x="6055" y="6067"/>
                </a:moveTo>
                <a:cubicBezTo>
                  <a:pt x="6010" y="6067"/>
                  <a:pt x="5991" y="6102"/>
                  <a:pt x="6009" y="6158"/>
                </a:cubicBezTo>
                <a:cubicBezTo>
                  <a:pt x="6025" y="6208"/>
                  <a:pt x="6058" y="6250"/>
                  <a:pt x="6083" y="6250"/>
                </a:cubicBezTo>
                <a:cubicBezTo>
                  <a:pt x="6107" y="6250"/>
                  <a:pt x="6129" y="6208"/>
                  <a:pt x="6129" y="6158"/>
                </a:cubicBezTo>
                <a:cubicBezTo>
                  <a:pt x="6129" y="6107"/>
                  <a:pt x="6096" y="6067"/>
                  <a:pt x="6055" y="6067"/>
                </a:cubicBezTo>
                <a:close/>
                <a:moveTo>
                  <a:pt x="3430" y="6920"/>
                </a:moveTo>
                <a:cubicBezTo>
                  <a:pt x="3419" y="6923"/>
                  <a:pt x="3420" y="6961"/>
                  <a:pt x="3440" y="7039"/>
                </a:cubicBezTo>
                <a:cubicBezTo>
                  <a:pt x="3486" y="7217"/>
                  <a:pt x="3403" y="7235"/>
                  <a:pt x="3176" y="7098"/>
                </a:cubicBezTo>
                <a:cubicBezTo>
                  <a:pt x="3019" y="7004"/>
                  <a:pt x="2947" y="6991"/>
                  <a:pt x="2873" y="7039"/>
                </a:cubicBezTo>
                <a:cubicBezTo>
                  <a:pt x="2820" y="7074"/>
                  <a:pt x="2762" y="7085"/>
                  <a:pt x="2744" y="7064"/>
                </a:cubicBezTo>
                <a:cubicBezTo>
                  <a:pt x="2727" y="7043"/>
                  <a:pt x="2712" y="7056"/>
                  <a:pt x="2712" y="7093"/>
                </a:cubicBezTo>
                <a:cubicBezTo>
                  <a:pt x="2712" y="7130"/>
                  <a:pt x="2735" y="7177"/>
                  <a:pt x="2763" y="7197"/>
                </a:cubicBezTo>
                <a:cubicBezTo>
                  <a:pt x="2796" y="7223"/>
                  <a:pt x="2797" y="7276"/>
                  <a:pt x="2762" y="7356"/>
                </a:cubicBezTo>
                <a:cubicBezTo>
                  <a:pt x="2733" y="7421"/>
                  <a:pt x="2720" y="7498"/>
                  <a:pt x="2735" y="7527"/>
                </a:cubicBezTo>
                <a:cubicBezTo>
                  <a:pt x="2750" y="7556"/>
                  <a:pt x="2727" y="7616"/>
                  <a:pt x="2686" y="7658"/>
                </a:cubicBezTo>
                <a:cubicBezTo>
                  <a:pt x="2628" y="7716"/>
                  <a:pt x="2625" y="7753"/>
                  <a:pt x="2668" y="7816"/>
                </a:cubicBezTo>
                <a:cubicBezTo>
                  <a:pt x="2700" y="7862"/>
                  <a:pt x="2705" y="7902"/>
                  <a:pt x="2681" y="7905"/>
                </a:cubicBezTo>
                <a:cubicBezTo>
                  <a:pt x="2657" y="7907"/>
                  <a:pt x="2680" y="7930"/>
                  <a:pt x="2733" y="7956"/>
                </a:cubicBezTo>
                <a:cubicBezTo>
                  <a:pt x="2786" y="7981"/>
                  <a:pt x="2910" y="7967"/>
                  <a:pt x="3009" y="7925"/>
                </a:cubicBezTo>
                <a:cubicBezTo>
                  <a:pt x="3169" y="7856"/>
                  <a:pt x="3200" y="7860"/>
                  <a:pt x="3288" y="7966"/>
                </a:cubicBezTo>
                <a:cubicBezTo>
                  <a:pt x="3408" y="8108"/>
                  <a:pt x="3436" y="8111"/>
                  <a:pt x="3517" y="7992"/>
                </a:cubicBezTo>
                <a:cubicBezTo>
                  <a:pt x="3551" y="7941"/>
                  <a:pt x="3562" y="7901"/>
                  <a:pt x="3541" y="7901"/>
                </a:cubicBezTo>
                <a:cubicBezTo>
                  <a:pt x="3521" y="7901"/>
                  <a:pt x="3537" y="7838"/>
                  <a:pt x="3576" y="7763"/>
                </a:cubicBezTo>
                <a:cubicBezTo>
                  <a:pt x="3662" y="7596"/>
                  <a:pt x="3655" y="7453"/>
                  <a:pt x="3550" y="7151"/>
                </a:cubicBezTo>
                <a:cubicBezTo>
                  <a:pt x="3509" y="7033"/>
                  <a:pt x="3468" y="6953"/>
                  <a:pt x="3444" y="6929"/>
                </a:cubicBezTo>
                <a:cubicBezTo>
                  <a:pt x="3438" y="6922"/>
                  <a:pt x="3433" y="6919"/>
                  <a:pt x="3430" y="6920"/>
                </a:cubicBezTo>
                <a:close/>
                <a:moveTo>
                  <a:pt x="5118" y="7011"/>
                </a:moveTo>
                <a:cubicBezTo>
                  <a:pt x="5100" y="7001"/>
                  <a:pt x="5079" y="7015"/>
                  <a:pt x="5047" y="7047"/>
                </a:cubicBezTo>
                <a:cubicBezTo>
                  <a:pt x="4991" y="7103"/>
                  <a:pt x="4986" y="7144"/>
                  <a:pt x="5027" y="7204"/>
                </a:cubicBezTo>
                <a:cubicBezTo>
                  <a:pt x="5090" y="7297"/>
                  <a:pt x="5048" y="7412"/>
                  <a:pt x="4951" y="7412"/>
                </a:cubicBezTo>
                <a:cubicBezTo>
                  <a:pt x="4915" y="7412"/>
                  <a:pt x="4858" y="7371"/>
                  <a:pt x="4824" y="7322"/>
                </a:cubicBezTo>
                <a:cubicBezTo>
                  <a:pt x="4771" y="7244"/>
                  <a:pt x="4748" y="7243"/>
                  <a:pt x="4643" y="7327"/>
                </a:cubicBezTo>
                <a:cubicBezTo>
                  <a:pt x="4573" y="7383"/>
                  <a:pt x="4525" y="7478"/>
                  <a:pt x="4529" y="7555"/>
                </a:cubicBezTo>
                <a:cubicBezTo>
                  <a:pt x="4532" y="7627"/>
                  <a:pt x="4518" y="7735"/>
                  <a:pt x="4498" y="7794"/>
                </a:cubicBezTo>
                <a:cubicBezTo>
                  <a:pt x="4476" y="7858"/>
                  <a:pt x="4483" y="7904"/>
                  <a:pt x="4516" y="7908"/>
                </a:cubicBezTo>
                <a:cubicBezTo>
                  <a:pt x="4645" y="7926"/>
                  <a:pt x="4665" y="7933"/>
                  <a:pt x="4696" y="7971"/>
                </a:cubicBezTo>
                <a:cubicBezTo>
                  <a:pt x="4737" y="8020"/>
                  <a:pt x="4825" y="8006"/>
                  <a:pt x="4919" y="7934"/>
                </a:cubicBezTo>
                <a:cubicBezTo>
                  <a:pt x="5012" y="7864"/>
                  <a:pt x="5279" y="7849"/>
                  <a:pt x="5380" y="7908"/>
                </a:cubicBezTo>
                <a:cubicBezTo>
                  <a:pt x="5425" y="7935"/>
                  <a:pt x="5517" y="7916"/>
                  <a:pt x="5595" y="7867"/>
                </a:cubicBezTo>
                <a:cubicBezTo>
                  <a:pt x="5704" y="7798"/>
                  <a:pt x="5752" y="7797"/>
                  <a:pt x="5830" y="7856"/>
                </a:cubicBezTo>
                <a:cubicBezTo>
                  <a:pt x="5907" y="7915"/>
                  <a:pt x="5951" y="7913"/>
                  <a:pt x="6038" y="7847"/>
                </a:cubicBezTo>
                <a:cubicBezTo>
                  <a:pt x="6132" y="7776"/>
                  <a:pt x="6154" y="7777"/>
                  <a:pt x="6202" y="7859"/>
                </a:cubicBezTo>
                <a:cubicBezTo>
                  <a:pt x="6267" y="7965"/>
                  <a:pt x="6358" y="7916"/>
                  <a:pt x="6356" y="7778"/>
                </a:cubicBezTo>
                <a:cubicBezTo>
                  <a:pt x="6355" y="7727"/>
                  <a:pt x="6309" y="7687"/>
                  <a:pt x="6254" y="7687"/>
                </a:cubicBezTo>
                <a:cubicBezTo>
                  <a:pt x="6188" y="7687"/>
                  <a:pt x="6153" y="7643"/>
                  <a:pt x="6149" y="7563"/>
                </a:cubicBezTo>
                <a:cubicBezTo>
                  <a:pt x="6135" y="7226"/>
                  <a:pt x="6148" y="7237"/>
                  <a:pt x="5815" y="7258"/>
                </a:cubicBezTo>
                <a:cubicBezTo>
                  <a:pt x="5642" y="7269"/>
                  <a:pt x="5484" y="7281"/>
                  <a:pt x="5465" y="7283"/>
                </a:cubicBezTo>
                <a:cubicBezTo>
                  <a:pt x="5445" y="7286"/>
                  <a:pt x="5385" y="7346"/>
                  <a:pt x="5331" y="7417"/>
                </a:cubicBezTo>
                <a:cubicBezTo>
                  <a:pt x="5218" y="7563"/>
                  <a:pt x="5098" y="7523"/>
                  <a:pt x="5168" y="7362"/>
                </a:cubicBezTo>
                <a:cubicBezTo>
                  <a:pt x="5194" y="7302"/>
                  <a:pt x="5194" y="7197"/>
                  <a:pt x="5168" y="7113"/>
                </a:cubicBezTo>
                <a:cubicBezTo>
                  <a:pt x="5149" y="7053"/>
                  <a:pt x="5135" y="7021"/>
                  <a:pt x="5118" y="7011"/>
                </a:cubicBezTo>
                <a:close/>
                <a:moveTo>
                  <a:pt x="4213" y="7048"/>
                </a:moveTo>
                <a:cubicBezTo>
                  <a:pt x="4060" y="7061"/>
                  <a:pt x="3918" y="7125"/>
                  <a:pt x="3958" y="7186"/>
                </a:cubicBezTo>
                <a:cubicBezTo>
                  <a:pt x="4038" y="7311"/>
                  <a:pt x="4075" y="7766"/>
                  <a:pt x="4009" y="7816"/>
                </a:cubicBezTo>
                <a:cubicBezTo>
                  <a:pt x="3968" y="7847"/>
                  <a:pt x="3980" y="7875"/>
                  <a:pt x="4047" y="7905"/>
                </a:cubicBezTo>
                <a:cubicBezTo>
                  <a:pt x="4180" y="7964"/>
                  <a:pt x="4238" y="7910"/>
                  <a:pt x="4161" y="7798"/>
                </a:cubicBezTo>
                <a:cubicBezTo>
                  <a:pt x="4109" y="7721"/>
                  <a:pt x="4114" y="7690"/>
                  <a:pt x="4193" y="7619"/>
                </a:cubicBezTo>
                <a:cubicBezTo>
                  <a:pt x="4246" y="7573"/>
                  <a:pt x="4309" y="7534"/>
                  <a:pt x="4334" y="7534"/>
                </a:cubicBezTo>
                <a:cubicBezTo>
                  <a:pt x="4359" y="7534"/>
                  <a:pt x="4369" y="7500"/>
                  <a:pt x="4358" y="7459"/>
                </a:cubicBezTo>
                <a:cubicBezTo>
                  <a:pt x="4346" y="7418"/>
                  <a:pt x="4367" y="7315"/>
                  <a:pt x="4404" y="7230"/>
                </a:cubicBezTo>
                <a:cubicBezTo>
                  <a:pt x="4464" y="7089"/>
                  <a:pt x="4461" y="7073"/>
                  <a:pt x="4364" y="7054"/>
                </a:cubicBezTo>
                <a:cubicBezTo>
                  <a:pt x="4316" y="7045"/>
                  <a:pt x="4264" y="7044"/>
                  <a:pt x="4213" y="7048"/>
                </a:cubicBezTo>
                <a:close/>
                <a:moveTo>
                  <a:pt x="9130" y="8528"/>
                </a:moveTo>
                <a:cubicBezTo>
                  <a:pt x="9030" y="8512"/>
                  <a:pt x="8898" y="8582"/>
                  <a:pt x="8771" y="8725"/>
                </a:cubicBezTo>
                <a:cubicBezTo>
                  <a:pt x="8695" y="8810"/>
                  <a:pt x="8610" y="8864"/>
                  <a:pt x="8583" y="8843"/>
                </a:cubicBezTo>
                <a:cubicBezTo>
                  <a:pt x="8556" y="8823"/>
                  <a:pt x="8508" y="8834"/>
                  <a:pt x="8474" y="8868"/>
                </a:cubicBezTo>
                <a:cubicBezTo>
                  <a:pt x="8422" y="8921"/>
                  <a:pt x="8294" y="8926"/>
                  <a:pt x="8188" y="8877"/>
                </a:cubicBezTo>
                <a:cubicBezTo>
                  <a:pt x="8120" y="8845"/>
                  <a:pt x="8001" y="8849"/>
                  <a:pt x="7901" y="8889"/>
                </a:cubicBezTo>
                <a:cubicBezTo>
                  <a:pt x="7840" y="8914"/>
                  <a:pt x="7776" y="8907"/>
                  <a:pt x="7760" y="8874"/>
                </a:cubicBezTo>
                <a:cubicBezTo>
                  <a:pt x="7743" y="8842"/>
                  <a:pt x="7702" y="8835"/>
                  <a:pt x="7670" y="8860"/>
                </a:cubicBezTo>
                <a:cubicBezTo>
                  <a:pt x="7548" y="8951"/>
                  <a:pt x="7341" y="8926"/>
                  <a:pt x="7255" y="8811"/>
                </a:cubicBezTo>
                <a:cubicBezTo>
                  <a:pt x="7147" y="8666"/>
                  <a:pt x="7093" y="8663"/>
                  <a:pt x="7102" y="8800"/>
                </a:cubicBezTo>
                <a:cubicBezTo>
                  <a:pt x="7106" y="8859"/>
                  <a:pt x="7065" y="8915"/>
                  <a:pt x="7009" y="8929"/>
                </a:cubicBezTo>
                <a:cubicBezTo>
                  <a:pt x="6954" y="8943"/>
                  <a:pt x="6885" y="8997"/>
                  <a:pt x="6854" y="9049"/>
                </a:cubicBezTo>
                <a:cubicBezTo>
                  <a:pt x="6787" y="9161"/>
                  <a:pt x="6674" y="9096"/>
                  <a:pt x="6714" y="8968"/>
                </a:cubicBezTo>
                <a:cubicBezTo>
                  <a:pt x="6735" y="8901"/>
                  <a:pt x="6703" y="8878"/>
                  <a:pt x="6585" y="8878"/>
                </a:cubicBezTo>
                <a:cubicBezTo>
                  <a:pt x="6401" y="8878"/>
                  <a:pt x="6297" y="9079"/>
                  <a:pt x="6350" y="9333"/>
                </a:cubicBezTo>
                <a:cubicBezTo>
                  <a:pt x="6385" y="9502"/>
                  <a:pt x="6512" y="9539"/>
                  <a:pt x="6681" y="9428"/>
                </a:cubicBezTo>
                <a:cubicBezTo>
                  <a:pt x="6744" y="9387"/>
                  <a:pt x="6785" y="9387"/>
                  <a:pt x="6806" y="9428"/>
                </a:cubicBezTo>
                <a:cubicBezTo>
                  <a:pt x="6847" y="9509"/>
                  <a:pt x="7481" y="9492"/>
                  <a:pt x="7593" y="9407"/>
                </a:cubicBezTo>
                <a:cubicBezTo>
                  <a:pt x="7655" y="9360"/>
                  <a:pt x="7712" y="9363"/>
                  <a:pt x="7798" y="9419"/>
                </a:cubicBezTo>
                <a:cubicBezTo>
                  <a:pt x="7883" y="9474"/>
                  <a:pt x="7953" y="9480"/>
                  <a:pt x="8050" y="9435"/>
                </a:cubicBezTo>
                <a:cubicBezTo>
                  <a:pt x="8124" y="9400"/>
                  <a:pt x="8196" y="9393"/>
                  <a:pt x="8209" y="9419"/>
                </a:cubicBezTo>
                <a:cubicBezTo>
                  <a:pt x="8255" y="9509"/>
                  <a:pt x="8574" y="9493"/>
                  <a:pt x="8640" y="9397"/>
                </a:cubicBezTo>
                <a:cubicBezTo>
                  <a:pt x="8698" y="9312"/>
                  <a:pt x="8712" y="9312"/>
                  <a:pt x="8792" y="9400"/>
                </a:cubicBezTo>
                <a:cubicBezTo>
                  <a:pt x="8884" y="9501"/>
                  <a:pt x="8978" y="9428"/>
                  <a:pt x="8915" y="9304"/>
                </a:cubicBezTo>
                <a:cubicBezTo>
                  <a:pt x="8897" y="9269"/>
                  <a:pt x="8975" y="9137"/>
                  <a:pt x="9088" y="9011"/>
                </a:cubicBezTo>
                <a:cubicBezTo>
                  <a:pt x="9310" y="8764"/>
                  <a:pt x="9332" y="8689"/>
                  <a:pt x="9218" y="8573"/>
                </a:cubicBezTo>
                <a:cubicBezTo>
                  <a:pt x="9193" y="8548"/>
                  <a:pt x="9163" y="8534"/>
                  <a:pt x="9130" y="8528"/>
                </a:cubicBezTo>
                <a:close/>
                <a:moveTo>
                  <a:pt x="3432" y="8639"/>
                </a:moveTo>
                <a:cubicBezTo>
                  <a:pt x="3387" y="8623"/>
                  <a:pt x="3384" y="8681"/>
                  <a:pt x="3424" y="8817"/>
                </a:cubicBezTo>
                <a:cubicBezTo>
                  <a:pt x="3474" y="8994"/>
                  <a:pt x="3454" y="9487"/>
                  <a:pt x="3391" y="9611"/>
                </a:cubicBezTo>
                <a:cubicBezTo>
                  <a:pt x="3374" y="9645"/>
                  <a:pt x="3382" y="9672"/>
                  <a:pt x="3408" y="9672"/>
                </a:cubicBezTo>
                <a:cubicBezTo>
                  <a:pt x="3562" y="9672"/>
                  <a:pt x="3634" y="8807"/>
                  <a:pt x="3491" y="8679"/>
                </a:cubicBezTo>
                <a:cubicBezTo>
                  <a:pt x="3466" y="8657"/>
                  <a:pt x="3447" y="8645"/>
                  <a:pt x="3432" y="8639"/>
                </a:cubicBezTo>
                <a:close/>
                <a:moveTo>
                  <a:pt x="3194" y="8643"/>
                </a:moveTo>
                <a:cubicBezTo>
                  <a:pt x="3173" y="8641"/>
                  <a:pt x="3146" y="8643"/>
                  <a:pt x="3109" y="8647"/>
                </a:cubicBezTo>
                <a:cubicBezTo>
                  <a:pt x="2989" y="8658"/>
                  <a:pt x="2921" y="8719"/>
                  <a:pt x="2809" y="8918"/>
                </a:cubicBezTo>
                <a:cubicBezTo>
                  <a:pt x="2721" y="9073"/>
                  <a:pt x="2681" y="9191"/>
                  <a:pt x="2712" y="9214"/>
                </a:cubicBezTo>
                <a:cubicBezTo>
                  <a:pt x="2741" y="9236"/>
                  <a:pt x="2754" y="9274"/>
                  <a:pt x="2741" y="9300"/>
                </a:cubicBezTo>
                <a:cubicBezTo>
                  <a:pt x="2728" y="9326"/>
                  <a:pt x="2750" y="9407"/>
                  <a:pt x="2792" y="9480"/>
                </a:cubicBezTo>
                <a:cubicBezTo>
                  <a:pt x="2851" y="9582"/>
                  <a:pt x="2901" y="9604"/>
                  <a:pt x="3005" y="9574"/>
                </a:cubicBezTo>
                <a:cubicBezTo>
                  <a:pt x="3162" y="9529"/>
                  <a:pt x="3265" y="9440"/>
                  <a:pt x="3265" y="9353"/>
                </a:cubicBezTo>
                <a:cubicBezTo>
                  <a:pt x="3265" y="9319"/>
                  <a:pt x="3230" y="9326"/>
                  <a:pt x="3188" y="9369"/>
                </a:cubicBezTo>
                <a:cubicBezTo>
                  <a:pt x="3146" y="9411"/>
                  <a:pt x="3097" y="9429"/>
                  <a:pt x="3080" y="9407"/>
                </a:cubicBezTo>
                <a:cubicBezTo>
                  <a:pt x="3062" y="9386"/>
                  <a:pt x="3018" y="9400"/>
                  <a:pt x="2979" y="9438"/>
                </a:cubicBezTo>
                <a:cubicBezTo>
                  <a:pt x="2881" y="9537"/>
                  <a:pt x="2791" y="9414"/>
                  <a:pt x="2830" y="9233"/>
                </a:cubicBezTo>
                <a:cubicBezTo>
                  <a:pt x="2879" y="9003"/>
                  <a:pt x="3062" y="8686"/>
                  <a:pt x="3120" y="8729"/>
                </a:cubicBezTo>
                <a:cubicBezTo>
                  <a:pt x="3149" y="8751"/>
                  <a:pt x="3191" y="8827"/>
                  <a:pt x="3215" y="8899"/>
                </a:cubicBezTo>
                <a:cubicBezTo>
                  <a:pt x="3253" y="9014"/>
                  <a:pt x="3259" y="9005"/>
                  <a:pt x="3262" y="8831"/>
                </a:cubicBezTo>
                <a:cubicBezTo>
                  <a:pt x="3264" y="8691"/>
                  <a:pt x="3258" y="8649"/>
                  <a:pt x="3194" y="8643"/>
                </a:cubicBezTo>
                <a:close/>
                <a:moveTo>
                  <a:pt x="4760" y="8648"/>
                </a:moveTo>
                <a:cubicBezTo>
                  <a:pt x="4729" y="8648"/>
                  <a:pt x="4703" y="8654"/>
                  <a:pt x="4683" y="8663"/>
                </a:cubicBezTo>
                <a:cubicBezTo>
                  <a:pt x="4642" y="8681"/>
                  <a:pt x="4624" y="8714"/>
                  <a:pt x="4646" y="8757"/>
                </a:cubicBezTo>
                <a:cubicBezTo>
                  <a:pt x="4661" y="8787"/>
                  <a:pt x="4630" y="8841"/>
                  <a:pt x="4576" y="8877"/>
                </a:cubicBezTo>
                <a:cubicBezTo>
                  <a:pt x="4497" y="8928"/>
                  <a:pt x="4466" y="8918"/>
                  <a:pt x="4428" y="8836"/>
                </a:cubicBezTo>
                <a:cubicBezTo>
                  <a:pt x="4386" y="8745"/>
                  <a:pt x="4370" y="8742"/>
                  <a:pt x="4295" y="8817"/>
                </a:cubicBezTo>
                <a:cubicBezTo>
                  <a:pt x="4221" y="8892"/>
                  <a:pt x="4201" y="8891"/>
                  <a:pt x="4146" y="8800"/>
                </a:cubicBezTo>
                <a:cubicBezTo>
                  <a:pt x="4111" y="8742"/>
                  <a:pt x="4032" y="8695"/>
                  <a:pt x="3970" y="8695"/>
                </a:cubicBezTo>
                <a:cubicBezTo>
                  <a:pt x="3885" y="8695"/>
                  <a:pt x="3869" y="8714"/>
                  <a:pt x="3907" y="8771"/>
                </a:cubicBezTo>
                <a:cubicBezTo>
                  <a:pt x="3946" y="8828"/>
                  <a:pt x="4069" y="9453"/>
                  <a:pt x="4069" y="9593"/>
                </a:cubicBezTo>
                <a:cubicBezTo>
                  <a:pt x="4069" y="9670"/>
                  <a:pt x="4131" y="9582"/>
                  <a:pt x="4175" y="9443"/>
                </a:cubicBezTo>
                <a:cubicBezTo>
                  <a:pt x="4220" y="9300"/>
                  <a:pt x="4236" y="9289"/>
                  <a:pt x="4287" y="9367"/>
                </a:cubicBezTo>
                <a:cubicBezTo>
                  <a:pt x="4320" y="9418"/>
                  <a:pt x="4396" y="9491"/>
                  <a:pt x="4455" y="9532"/>
                </a:cubicBezTo>
                <a:cubicBezTo>
                  <a:pt x="4569" y="9610"/>
                  <a:pt x="4612" y="9558"/>
                  <a:pt x="4656" y="9278"/>
                </a:cubicBezTo>
                <a:cubicBezTo>
                  <a:pt x="4667" y="9211"/>
                  <a:pt x="4698" y="9128"/>
                  <a:pt x="4727" y="9094"/>
                </a:cubicBezTo>
                <a:cubicBezTo>
                  <a:pt x="4803" y="9003"/>
                  <a:pt x="4933" y="9244"/>
                  <a:pt x="4899" y="9410"/>
                </a:cubicBezTo>
                <a:cubicBezTo>
                  <a:pt x="4863" y="9586"/>
                  <a:pt x="4949" y="9642"/>
                  <a:pt x="5087" y="9533"/>
                </a:cubicBezTo>
                <a:cubicBezTo>
                  <a:pt x="5163" y="9473"/>
                  <a:pt x="5301" y="9453"/>
                  <a:pt x="5521" y="9467"/>
                </a:cubicBezTo>
                <a:cubicBezTo>
                  <a:pt x="5872" y="9490"/>
                  <a:pt x="5977" y="9431"/>
                  <a:pt x="5977" y="9214"/>
                </a:cubicBezTo>
                <a:cubicBezTo>
                  <a:pt x="5977" y="8941"/>
                  <a:pt x="5726" y="8829"/>
                  <a:pt x="5566" y="9031"/>
                </a:cubicBezTo>
                <a:cubicBezTo>
                  <a:pt x="5462" y="9163"/>
                  <a:pt x="5443" y="9168"/>
                  <a:pt x="5368" y="9085"/>
                </a:cubicBezTo>
                <a:cubicBezTo>
                  <a:pt x="5321" y="9034"/>
                  <a:pt x="5242" y="8984"/>
                  <a:pt x="5192" y="8975"/>
                </a:cubicBezTo>
                <a:cubicBezTo>
                  <a:pt x="5141" y="8967"/>
                  <a:pt x="5077" y="8903"/>
                  <a:pt x="5050" y="8831"/>
                </a:cubicBezTo>
                <a:cubicBezTo>
                  <a:pt x="5023" y="8759"/>
                  <a:pt x="4939" y="8683"/>
                  <a:pt x="4863" y="8663"/>
                </a:cubicBezTo>
                <a:cubicBezTo>
                  <a:pt x="4826" y="8653"/>
                  <a:pt x="4790" y="8648"/>
                  <a:pt x="4760" y="864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 advAuto="0"/>
      <p:bldP spid="361" grpId="0" animBg="1" advAuto="0"/>
      <p:bldP spid="362" grpId="0" build="p" bldLvl="5" animBg="1" advAuto="0"/>
      <p:bldP spid="365" grpId="0" animBg="1" advAuto="0"/>
      <p:bldP spid="366" grpId="0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Example of while loop use: implement Math.sqrt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loop use: implement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Math.sqrt()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71" name="Newton-Raphson method to compute √c…"/>
          <p:cNvSpPr txBox="1"/>
          <p:nvPr/>
        </p:nvSpPr>
        <p:spPr>
          <a:xfrm>
            <a:off x="1270000" y="1651000"/>
            <a:ext cx="12471400" cy="3352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6100"/>
              </a:lnSpc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Newton-Raphson method to compute √</a:t>
            </a:r>
            <a:r>
              <a:rPr i="1"/>
              <a:t>c</a:t>
            </a:r>
          </a:p>
          <a:p>
            <a:pPr marL="392079" lvl="1" indent="-303179" algn="l">
              <a:lnSpc>
                <a:spcPts val="6100"/>
              </a:lnSpc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Initialize </a:t>
            </a:r>
            <a:r>
              <a:rPr i="1"/>
              <a:t>t</a:t>
            </a:r>
            <a:r>
              <a:rPr baseline="-5999"/>
              <a:t>0</a:t>
            </a:r>
            <a:r>
              <a:t> = </a:t>
            </a:r>
            <a:r>
              <a:rPr i="1"/>
              <a:t>c</a:t>
            </a:r>
            <a:r>
              <a:t>.</a:t>
            </a:r>
          </a:p>
          <a:p>
            <a:pPr marL="392079" lvl="1" indent="-303179" algn="l">
              <a:lnSpc>
                <a:spcPts val="6100"/>
              </a:lnSpc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Repeat until </a:t>
            </a:r>
            <a:r>
              <a:rPr i="1"/>
              <a:t>t</a:t>
            </a:r>
            <a:r>
              <a:rPr i="1" baseline="-5999"/>
              <a:t>i</a:t>
            </a:r>
            <a:r>
              <a:t>  =  </a:t>
            </a:r>
            <a:r>
              <a:rPr i="1"/>
              <a:t>c</a:t>
            </a:r>
            <a:r>
              <a:t>/</a:t>
            </a:r>
            <a:r>
              <a:rPr i="1"/>
              <a:t>t</a:t>
            </a:r>
            <a:r>
              <a:rPr i="1" baseline="-5999"/>
              <a:t>i</a:t>
            </a:r>
            <a:r>
              <a:t>  (up to desired precision):</a:t>
            </a:r>
            <a:br/>
            <a:r>
              <a:t>      Set </a:t>
            </a:r>
            <a:r>
              <a:rPr i="1"/>
              <a:t>t</a:t>
            </a:r>
            <a:r>
              <a:rPr i="1" baseline="-5999"/>
              <a:t>i</a:t>
            </a:r>
            <a:r>
              <a:rPr baseline="-5999"/>
              <a:t>+1</a:t>
            </a:r>
            <a:r>
              <a:t> to be the average of </a:t>
            </a:r>
            <a:r>
              <a:rPr i="1"/>
              <a:t>t</a:t>
            </a:r>
            <a:r>
              <a:rPr i="1" baseline="-5999"/>
              <a:t>i</a:t>
            </a:r>
            <a:r>
              <a:t> and </a:t>
            </a:r>
            <a:r>
              <a:rPr i="1"/>
              <a:t>c</a:t>
            </a:r>
            <a:r>
              <a:t> / </a:t>
            </a:r>
            <a:r>
              <a:rPr i="1"/>
              <a:t>t</a:t>
            </a:r>
            <a:r>
              <a:rPr i="1" baseline="-5999"/>
              <a:t>i</a:t>
            </a:r>
            <a:r>
              <a:t>.</a:t>
            </a:r>
            <a:br/>
            <a:endParaRPr/>
          </a:p>
        </p:txBody>
      </p:sp>
      <p:sp>
        <p:nvSpPr>
          <p:cNvPr id="372" name="public class Sqrt…"/>
          <p:cNvSpPr/>
          <p:nvPr/>
        </p:nvSpPr>
        <p:spPr>
          <a:xfrm>
            <a:off x="1905000" y="5689599"/>
            <a:ext cx="11823700" cy="7808505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Sqrt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double EPS = 1E-15;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double c = </a:t>
            </a:r>
            <a:r>
              <a:rPr dirty="0" err="1"/>
              <a:t>Double.parseDouble</a:t>
            </a:r>
            <a:r>
              <a:rPr dirty="0"/>
              <a:t>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double t = c;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while (</a:t>
            </a:r>
            <a:r>
              <a:rPr dirty="0" err="1"/>
              <a:t>Math.abs</a:t>
            </a:r>
            <a:r>
              <a:rPr dirty="0"/>
              <a:t>(t - c/t) &gt; t*EPS)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t = (c/t + t) / 2.0;  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dirty="0" err="1"/>
              <a:t>System.out.println</a:t>
            </a:r>
            <a:r>
              <a:rPr dirty="0"/>
              <a:t>(t);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373" name="% java Sqrt 60481729.0…"/>
          <p:cNvSpPr/>
          <p:nvPr/>
        </p:nvSpPr>
        <p:spPr>
          <a:xfrm>
            <a:off x="14185900" y="7569200"/>
            <a:ext cx="5562600" cy="3287222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Sqrt 60481729.0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7777.0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Sqrt 2.0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1.414213562373095</a:t>
            </a:r>
          </a:p>
        </p:txBody>
      </p:sp>
      <p:grpSp>
        <p:nvGrpSpPr>
          <p:cNvPr id="377" name="Group"/>
          <p:cNvGrpSpPr/>
          <p:nvPr/>
        </p:nvGrpSpPr>
        <p:grpSpPr>
          <a:xfrm>
            <a:off x="15512755" y="1890898"/>
            <a:ext cx="7602827" cy="3772675"/>
            <a:chOff x="0" y="12540"/>
            <a:chExt cx="7602825" cy="3772674"/>
          </a:xfrm>
        </p:grpSpPr>
        <p:pic>
          <p:nvPicPr>
            <p:cNvPr id="374" name="Isaac_Newton&amp;h=241&amp;w=176&amp;sz=1&amp;tbnid=rEFL6DUetYVmMM-&amp;tbnh=186&amp;tbnw=135&amp;zoom=1&amp;usg=__loVZmzFQ-fdKNqinTCBfHErGuIE=&amp;docid=Lx1zRTA9D9RisM&amp;itg=1&amp;sa=X&amp;ei=lGz8UdrbEsv0iwKi6YDYCQ&amp;ved=0CJgBEPwdMAo.png" descr="Isaac_Newton&amp;h=241&amp;w=176&amp;sz=1&amp;tbnid=rEFL6DUetYVmMM-&amp;tbnh=186&amp;tbnw=135&amp;zoom=1&amp;usg=__loVZmzFQ-fdKNqinTCBfHErGuIE=&amp;docid=Lx1zRTA9D9RisM&amp;itg=1&amp;sa=X&amp;ei=lGz8UdrbEsv0iwKi6YDYCQ&amp;ved=0CJgBEPwdMAo.png"/>
            <p:cNvPicPr>
              <a:picLocks noChangeAspect="1"/>
            </p:cNvPicPr>
            <p:nvPr/>
          </p:nvPicPr>
          <p:blipFill>
            <a:blip r:embed="rId2"/>
            <a:srcRect l="15929" r="9255" b="39177"/>
            <a:stretch>
              <a:fillRect/>
            </a:stretch>
          </p:blipFill>
          <p:spPr>
            <a:xfrm>
              <a:off x="19344" y="12540"/>
              <a:ext cx="2558836" cy="2866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Isaac Newton…"/>
            <p:cNvSpPr txBox="1"/>
            <p:nvPr/>
          </p:nvSpPr>
          <p:spPr>
            <a:xfrm>
              <a:off x="0" y="2959715"/>
              <a:ext cx="2590800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pPr>
              <a:r>
                <a:t>Isaac Newton</a:t>
              </a:r>
            </a:p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pPr>
              <a:r>
                <a:t>1642-1727</a:t>
              </a:r>
            </a:p>
          </p:txBody>
        </p:sp>
        <p:sp>
          <p:nvSpPr>
            <p:cNvPr id="376" name="Scientists studied computation well before the onset of the computer."/>
            <p:cNvSpPr txBox="1"/>
            <p:nvPr/>
          </p:nvSpPr>
          <p:spPr>
            <a:xfrm>
              <a:off x="2853025" y="588531"/>
              <a:ext cx="4749801" cy="1676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/>
            <a:p>
              <a:pPr algn="l">
                <a:lnSpc>
                  <a:spcPts val="3900"/>
                </a:lnSpc>
                <a:buClr>
                  <a:srgbClr val="606060"/>
                </a:buClr>
                <a:buFont typeface="Comic Sans MS"/>
                <a:defRPr sz="2700">
                  <a:uFill>
                    <a:solidFill>
                      <a:srgbClr val="000000"/>
                    </a:solidFill>
                  </a:uFill>
                </a:defRPr>
              </a:pPr>
              <a:r>
                <a:t>Scientists studied </a:t>
              </a:r>
              <a:r>
                <a:rPr i="1"/>
                <a:t>computation</a:t>
              </a:r>
              <a:r>
                <a:t> well before the onset of the </a:t>
              </a:r>
              <a:r>
                <a:rPr i="1"/>
                <a:t>computer.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8249713" y="8140700"/>
            <a:ext cx="5160728" cy="508000"/>
            <a:chOff x="0" y="0"/>
            <a:chExt cx="5160727" cy="508000"/>
          </a:xfrm>
        </p:grpSpPr>
        <p:sp>
          <p:nvSpPr>
            <p:cNvPr id="378" name="error tolerance (15 places)"/>
            <p:cNvSpPr txBox="1"/>
            <p:nvPr/>
          </p:nvSpPr>
          <p:spPr>
            <a:xfrm>
              <a:off x="657709" y="0"/>
              <a:ext cx="4503019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error tolerance (15 places)</a:t>
              </a:r>
            </a:p>
          </p:txBody>
        </p:sp>
        <p:sp>
          <p:nvSpPr>
            <p:cNvPr id="379" name="Line"/>
            <p:cNvSpPr/>
            <p:nvPr/>
          </p:nvSpPr>
          <p:spPr>
            <a:xfrm>
              <a:off x="0" y="243347"/>
              <a:ext cx="614690" cy="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build="p" bldLvl="5" animBg="1" advAuto="0"/>
      <p:bldP spid="373" grpId="0" build="p" bldLvl="5" animBg="1" advAuto="0"/>
      <p:bldP spid="377" grpId="0" animBg="1" advAuto="0"/>
      <p:bldP spid="38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83" name="Newton-Raphson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Newton-Raphson method</a:t>
            </a:r>
          </a:p>
        </p:txBody>
      </p:sp>
      <p:sp>
        <p:nvSpPr>
          <p:cNvPr id="384" name="Explanation (some math omitted)…"/>
          <p:cNvSpPr txBox="1">
            <a:spLocks noGrp="1"/>
          </p:cNvSpPr>
          <p:nvPr>
            <p:ph type="body" sz="half" idx="1"/>
          </p:nvPr>
        </p:nvSpPr>
        <p:spPr>
          <a:xfrm>
            <a:off x="1270000" y="1778000"/>
            <a:ext cx="14897100" cy="5080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Explanation</a:t>
            </a:r>
            <a:r>
              <a:t> (some math omitted)</a:t>
            </a:r>
          </a:p>
          <a:p>
            <a:pPr lvl="1"/>
            <a:r>
              <a:t>Goal: find </a:t>
            </a:r>
            <a:r>
              <a:rPr i="1"/>
              <a:t>root</a:t>
            </a:r>
            <a:r>
              <a:t> of function </a:t>
            </a:r>
            <a:r>
              <a:rPr i="1" spc="396"/>
              <a:t>f</a:t>
            </a:r>
            <a:r>
              <a:t>(</a:t>
            </a:r>
            <a:r>
              <a:rPr i="1"/>
              <a:t>x</a:t>
            </a:r>
            <a:r>
              <a:t>) (value of </a:t>
            </a:r>
            <a:r>
              <a:rPr i="1"/>
              <a:t>x</a:t>
            </a:r>
            <a:r>
              <a:t> for which </a:t>
            </a:r>
            <a:r>
              <a:rPr i="1" spc="396"/>
              <a:t>f</a:t>
            </a:r>
            <a:r>
              <a:t>(</a:t>
            </a:r>
            <a:r>
              <a:rPr i="1"/>
              <a:t>x</a:t>
            </a:r>
            <a:r>
              <a:t>) = 0).</a:t>
            </a:r>
          </a:p>
          <a:p>
            <a:pPr lvl="1"/>
            <a:r>
              <a:t>Start with estimate t</a:t>
            </a:r>
            <a:r>
              <a:rPr baseline="-15500"/>
              <a:t>0</a:t>
            </a:r>
            <a:r>
              <a:t>.</a:t>
            </a:r>
          </a:p>
          <a:p>
            <a:pPr lvl="1"/>
            <a:r>
              <a:t>Draw line tangent to curve at </a:t>
            </a:r>
            <a:r>
              <a:rPr i="1"/>
              <a:t>x </a:t>
            </a:r>
            <a:r>
              <a:t>= </a:t>
            </a:r>
            <a:r>
              <a:rPr i="1"/>
              <a:t>t</a:t>
            </a:r>
            <a:r>
              <a:rPr i="1" baseline="-15500"/>
              <a:t>i </a:t>
            </a:r>
            <a:r>
              <a:t>.</a:t>
            </a:r>
          </a:p>
          <a:p>
            <a:pPr lvl="1"/>
            <a:r>
              <a:t>Set </a:t>
            </a:r>
            <a:r>
              <a:rPr i="1"/>
              <a:t>t</a:t>
            </a:r>
            <a:r>
              <a:rPr i="1" baseline="-15500"/>
              <a:t>i</a:t>
            </a:r>
            <a:r>
              <a:rPr baseline="-15500"/>
              <a:t>+1</a:t>
            </a:r>
            <a:r>
              <a:t> to be </a:t>
            </a:r>
            <a:r>
              <a:rPr i="1"/>
              <a:t>x</a:t>
            </a:r>
            <a:r>
              <a:t>-coordinate where line hits </a:t>
            </a:r>
            <a:r>
              <a:rPr i="1"/>
              <a:t>x</a:t>
            </a:r>
            <a:r>
              <a:t>-axis.</a:t>
            </a:r>
          </a:p>
          <a:p>
            <a:pPr lvl="1"/>
            <a:r>
              <a:rPr>
                <a:solidFill>
                  <a:srgbClr val="8D3124"/>
                </a:solidFill>
              </a:rPr>
              <a:t>Repeat</a:t>
            </a:r>
            <a:r>
              <a:t> until desired precision.</a:t>
            </a:r>
          </a:p>
        </p:txBody>
      </p:sp>
      <p:sp>
        <p:nvSpPr>
          <p:cNvPr id="385" name="Line"/>
          <p:cNvSpPr/>
          <p:nvPr/>
        </p:nvSpPr>
        <p:spPr>
          <a:xfrm>
            <a:off x="817052" y="4531816"/>
            <a:ext cx="1030402" cy="139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33" h="21600" extrusionOk="0">
                <a:moveTo>
                  <a:pt x="14744" y="21600"/>
                </a:moveTo>
                <a:cubicBezTo>
                  <a:pt x="-3449" y="21413"/>
                  <a:pt x="-6467" y="409"/>
                  <a:pt x="15133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88" name="Group"/>
          <p:cNvGrpSpPr/>
          <p:nvPr/>
        </p:nvGrpSpPr>
        <p:grpSpPr>
          <a:xfrm>
            <a:off x="16085613" y="2717800"/>
            <a:ext cx="4866060" cy="508001"/>
            <a:chOff x="0" y="0"/>
            <a:chExt cx="4866058" cy="508000"/>
          </a:xfrm>
        </p:grpSpPr>
        <p:sp>
          <p:nvSpPr>
            <p:cNvPr id="386" name="use f(x) = x2 − c for √c"/>
            <p:cNvSpPr txBox="1"/>
            <p:nvPr/>
          </p:nvSpPr>
          <p:spPr>
            <a:xfrm>
              <a:off x="952377" y="0"/>
              <a:ext cx="391368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use </a:t>
              </a:r>
              <a:r>
                <a:rPr i="1" spc="270"/>
                <a:t>f</a:t>
              </a:r>
              <a:r>
                <a:t>(</a:t>
              </a:r>
              <a:r>
                <a:rPr i="1"/>
                <a:t>x</a:t>
              </a:r>
              <a:r>
                <a:t>) = </a:t>
              </a:r>
              <a:r>
                <a:rPr i="1"/>
                <a:t>x</a:t>
              </a:r>
              <a:r>
                <a:rPr baseline="31999"/>
                <a:t>2</a:t>
              </a:r>
              <a:r>
                <a:t> − </a:t>
              </a:r>
              <a:r>
                <a:rPr i="1"/>
                <a:t>c</a:t>
              </a:r>
              <a:r>
                <a:t> for √</a:t>
              </a:r>
              <a:r>
                <a:rPr i="1"/>
                <a:t>c</a:t>
              </a:r>
            </a:p>
          </p:txBody>
        </p:sp>
        <p:sp>
          <p:nvSpPr>
            <p:cNvPr id="387" name="Line"/>
            <p:cNvSpPr/>
            <p:nvPr/>
          </p:nvSpPr>
          <p:spPr>
            <a:xfrm>
              <a:off x="0" y="243347"/>
              <a:ext cx="911099" cy="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89" name="Line"/>
          <p:cNvSpPr/>
          <p:nvPr/>
        </p:nvSpPr>
        <p:spPr>
          <a:xfrm>
            <a:off x="4149047" y="4521200"/>
            <a:ext cx="15805523" cy="785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83" extrusionOk="0">
                <a:moveTo>
                  <a:pt x="0" y="20883"/>
                </a:moveTo>
                <a:cubicBezTo>
                  <a:pt x="1768" y="20036"/>
                  <a:pt x="19737" y="21600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92" name="Group"/>
          <p:cNvGrpSpPr/>
          <p:nvPr/>
        </p:nvGrpSpPr>
        <p:grpSpPr>
          <a:xfrm>
            <a:off x="19857711" y="4957623"/>
            <a:ext cx="2642021" cy="806708"/>
            <a:chOff x="0" y="0"/>
            <a:chExt cx="2642019" cy="806706"/>
          </a:xfrm>
        </p:grpSpPr>
        <p:sp>
          <p:nvSpPr>
            <p:cNvPr id="390" name="y = f(x)"/>
            <p:cNvSpPr txBox="1"/>
            <p:nvPr/>
          </p:nvSpPr>
          <p:spPr>
            <a:xfrm>
              <a:off x="943503" y="0"/>
              <a:ext cx="1698517" cy="806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ts val="3600"/>
                </a:lnSpc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i="1"/>
                <a:t>y</a:t>
              </a:r>
              <a:r>
                <a:t> = </a:t>
              </a:r>
              <a:r>
                <a:rPr i="1" spc="360"/>
                <a:t>f</a:t>
              </a:r>
              <a:r>
                <a:rPr spc="59"/>
                <a:t>(</a:t>
              </a:r>
              <a:r>
                <a:rPr i="1" spc="59"/>
                <a:t>x</a:t>
              </a:r>
              <a:r>
                <a:t>)</a:t>
              </a:r>
            </a:p>
          </p:txBody>
        </p:sp>
        <p:sp>
          <p:nvSpPr>
            <p:cNvPr id="391" name="Line"/>
            <p:cNvSpPr/>
            <p:nvPr/>
          </p:nvSpPr>
          <p:spPr>
            <a:xfrm>
              <a:off x="0" y="278070"/>
              <a:ext cx="1055817" cy="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93" name="Line"/>
          <p:cNvSpPr/>
          <p:nvPr/>
        </p:nvSpPr>
        <p:spPr>
          <a:xfrm>
            <a:off x="2281336" y="11918681"/>
            <a:ext cx="17713243" cy="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96" name="Group"/>
          <p:cNvGrpSpPr/>
          <p:nvPr/>
        </p:nvGrpSpPr>
        <p:grpSpPr>
          <a:xfrm>
            <a:off x="19085740" y="6434403"/>
            <a:ext cx="604880" cy="6494194"/>
            <a:chOff x="0" y="0"/>
            <a:chExt cx="604878" cy="6494193"/>
          </a:xfrm>
        </p:grpSpPr>
        <p:sp>
          <p:nvSpPr>
            <p:cNvPr id="394" name="Line"/>
            <p:cNvSpPr/>
            <p:nvPr/>
          </p:nvSpPr>
          <p:spPr>
            <a:xfrm>
              <a:off x="296234" y="0"/>
              <a:ext cx="1381" cy="547633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ti"/>
            <p:cNvSpPr txBox="1"/>
            <p:nvPr/>
          </p:nvSpPr>
          <p:spPr>
            <a:xfrm>
              <a:off x="0" y="5556669"/>
              <a:ext cx="604879" cy="93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ts val="4300"/>
                </a:lnSpc>
                <a:buClr>
                  <a:srgbClr val="606060"/>
                </a:buClr>
                <a:buFont typeface="Comic Sans MS"/>
                <a:defRPr sz="36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i="1"/>
                <a:t>t</a:t>
              </a:r>
              <a:r>
                <a:rPr i="1" baseline="-5999"/>
                <a:t>i</a:t>
              </a:r>
              <a:r>
                <a:t> 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16393165" y="6431337"/>
            <a:ext cx="2980299" cy="6497260"/>
            <a:chOff x="0" y="0"/>
            <a:chExt cx="2980298" cy="6497259"/>
          </a:xfrm>
        </p:grpSpPr>
        <p:sp>
          <p:nvSpPr>
            <p:cNvPr id="397" name="Line"/>
            <p:cNvSpPr/>
            <p:nvPr/>
          </p:nvSpPr>
          <p:spPr>
            <a:xfrm flipH="1">
              <a:off x="459833" y="0"/>
              <a:ext cx="2520466" cy="548728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ti+1"/>
            <p:cNvSpPr txBox="1"/>
            <p:nvPr/>
          </p:nvSpPr>
          <p:spPr>
            <a:xfrm>
              <a:off x="0" y="5559735"/>
              <a:ext cx="884624" cy="93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ts val="4300"/>
                </a:lnSpc>
                <a:buClr>
                  <a:srgbClr val="606060"/>
                </a:buClr>
                <a:buFont typeface="Comic Sans MS"/>
                <a:defRPr sz="36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i="1"/>
                <a:t>t</a:t>
              </a:r>
              <a:r>
                <a:rPr i="1" spc="360" baseline="-5999"/>
                <a:t>i</a:t>
              </a:r>
              <a:r>
                <a:rPr spc="360" baseline="-5999"/>
                <a:t>+</a:t>
              </a:r>
              <a:r>
                <a:rPr baseline="-5999"/>
                <a:t>1</a:t>
              </a:r>
            </a:p>
          </p:txBody>
        </p:sp>
      </p:grpSp>
      <p:sp>
        <p:nvSpPr>
          <p:cNvPr id="400" name="Line"/>
          <p:cNvSpPr/>
          <p:nvPr/>
        </p:nvSpPr>
        <p:spPr>
          <a:xfrm>
            <a:off x="16858199" y="9280732"/>
            <a:ext cx="1" cy="2641391"/>
          </a:xfrm>
          <a:prstGeom prst="line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03" name="Group"/>
          <p:cNvGrpSpPr/>
          <p:nvPr/>
        </p:nvGrpSpPr>
        <p:grpSpPr>
          <a:xfrm>
            <a:off x="12515227" y="9332316"/>
            <a:ext cx="4358835" cy="3596281"/>
            <a:chOff x="0" y="0"/>
            <a:chExt cx="4358833" cy="3596280"/>
          </a:xfrm>
        </p:grpSpPr>
        <p:sp>
          <p:nvSpPr>
            <p:cNvPr id="401" name="ti+2"/>
            <p:cNvSpPr txBox="1"/>
            <p:nvPr/>
          </p:nvSpPr>
          <p:spPr>
            <a:xfrm>
              <a:off x="0" y="2658756"/>
              <a:ext cx="884624" cy="93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ts val="4300"/>
                </a:lnSpc>
                <a:buClr>
                  <a:srgbClr val="606060"/>
                </a:buClr>
                <a:buFont typeface="Comic Sans MS"/>
                <a:defRPr sz="36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i="1"/>
                <a:t>t</a:t>
              </a:r>
              <a:r>
                <a:rPr i="1" spc="360" baseline="-5999"/>
                <a:t>i</a:t>
              </a:r>
              <a:r>
                <a:rPr spc="360" baseline="-5999"/>
                <a:t>+</a:t>
              </a:r>
              <a:r>
                <a:rPr baseline="-5999"/>
                <a:t>2</a:t>
              </a:r>
            </a:p>
          </p:txBody>
        </p:sp>
        <p:sp>
          <p:nvSpPr>
            <p:cNvPr id="402" name="Line"/>
            <p:cNvSpPr/>
            <p:nvPr/>
          </p:nvSpPr>
          <p:spPr>
            <a:xfrm flipH="1">
              <a:off x="424567" y="0"/>
              <a:ext cx="3934267" cy="2578746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04" name="Line"/>
          <p:cNvSpPr/>
          <p:nvPr/>
        </p:nvSpPr>
        <p:spPr>
          <a:xfrm flipV="1">
            <a:off x="9220200" y="11091666"/>
            <a:ext cx="1" cy="770135"/>
          </a:xfrm>
          <a:prstGeom prst="line">
            <a:avLst/>
          </a:prstGeom>
          <a:ln w="38100">
            <a:solidFill>
              <a:srgbClr val="005493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5" name="root: f(x) = 0"/>
          <p:cNvSpPr txBox="1"/>
          <p:nvPr/>
        </p:nvSpPr>
        <p:spPr>
          <a:xfrm>
            <a:off x="7632700" y="10487153"/>
            <a:ext cx="31750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ts val="3600"/>
              </a:lnSpc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t>root: </a:t>
            </a:r>
            <a:r>
              <a:rPr i="1" spc="360"/>
              <a:t>f</a:t>
            </a:r>
            <a:r>
              <a:rPr spc="59"/>
              <a:t>(</a:t>
            </a:r>
            <a:r>
              <a:rPr i="1" spc="59"/>
              <a:t>x</a:t>
            </a:r>
            <a:r>
              <a:t>) = 0</a:t>
            </a:r>
          </a:p>
        </p:txBody>
      </p:sp>
      <p:sp>
        <p:nvSpPr>
          <p:cNvPr id="406" name="Line"/>
          <p:cNvSpPr/>
          <p:nvPr/>
        </p:nvSpPr>
        <p:spPr>
          <a:xfrm flipH="1">
            <a:off x="12940720" y="11150600"/>
            <a:ext cx="581" cy="772236"/>
          </a:xfrm>
          <a:prstGeom prst="line">
            <a:avLst/>
          </a:prstGeom>
          <a:ln w="38100">
            <a:solidFill>
              <a:srgbClr val="005493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09" name="Group"/>
          <p:cNvGrpSpPr/>
          <p:nvPr/>
        </p:nvGrpSpPr>
        <p:grpSpPr>
          <a:xfrm>
            <a:off x="9817100" y="11163300"/>
            <a:ext cx="3140423" cy="1763025"/>
            <a:chOff x="0" y="0"/>
            <a:chExt cx="3140422" cy="1763024"/>
          </a:xfrm>
        </p:grpSpPr>
        <p:sp>
          <p:nvSpPr>
            <p:cNvPr id="407" name="Line"/>
            <p:cNvSpPr/>
            <p:nvPr/>
          </p:nvSpPr>
          <p:spPr>
            <a:xfrm flipH="1">
              <a:off x="546910" y="0"/>
              <a:ext cx="2593513" cy="752013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ti+3"/>
            <p:cNvSpPr txBox="1"/>
            <p:nvPr/>
          </p:nvSpPr>
          <p:spPr>
            <a:xfrm>
              <a:off x="0" y="825500"/>
              <a:ext cx="884624" cy="93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ts val="4300"/>
                </a:lnSpc>
                <a:buClr>
                  <a:srgbClr val="606060"/>
                </a:buClr>
                <a:buFont typeface="Comic Sans MS"/>
                <a:defRPr sz="36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i="1"/>
                <a:t>t</a:t>
              </a:r>
              <a:r>
                <a:rPr i="1" spc="360" baseline="-5999"/>
                <a:t>i</a:t>
              </a:r>
              <a:r>
                <a:rPr spc="360" baseline="-5999"/>
                <a:t>+</a:t>
              </a:r>
              <a:r>
                <a:rPr baseline="-5999"/>
                <a:t>3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  <p:bldP spid="396" grpId="0" animBg="1" advAuto="0"/>
      <p:bldP spid="399" grpId="0" animBg="1" advAuto="0"/>
      <p:bldP spid="400" grpId="0" animBg="1" advAuto="0"/>
      <p:bldP spid="403" grpId="0" animBg="1" advAuto="0"/>
      <p:bldP spid="406" grpId="0" animBg="1" advAuto="0"/>
      <p:bldP spid="40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111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Conditionals: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rPr dirty="0"/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Loops: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rPr dirty="0"/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An alternative: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 dirty="0"/>
              <a:t> loop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Nesting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Debugging</a:t>
            </a:r>
          </a:p>
        </p:txBody>
      </p:sp>
      <p:sp>
        <p:nvSpPr>
          <p:cNvPr id="6" name="CS.1.A.Basics.Why">
            <a:extLst>
              <a:ext uri="{FF2B5EF4-FFF2-40B4-BE49-F238E27FC236}">
                <a16:creationId xmlns:a16="http://schemas.microsoft.com/office/drawing/2014/main" id="{900BEDA4-1F44-46ED-AFFF-256480B07032}"/>
              </a:ext>
            </a:extLst>
          </p:cNvPr>
          <p:cNvSpPr txBox="1"/>
          <p:nvPr/>
        </p:nvSpPr>
        <p:spPr>
          <a:xfrm>
            <a:off x="884762" y="12451259"/>
            <a:ext cx="6946901" cy="769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r>
              <a:rPr lang="en-US" sz="1600" dirty="0"/>
              <a:t>adopted and modified from Slides by Sedgewick and Wayne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420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Conditionals: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Loops: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statement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An alternative: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Nesting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Debugging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49E93-78C9-194D-BA72-8644EF2D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0" y="4658360"/>
            <a:ext cx="17133570" cy="5711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0F918-4E20-9042-B75F-BDB558E0F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3211830" y="2880360"/>
            <a:ext cx="552704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E9DFB-A433-024C-9485-C9A5E92E6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855" y="2884491"/>
            <a:ext cx="4923790" cy="12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4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25" name="The for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</a:t>
            </a:r>
          </a:p>
        </p:txBody>
      </p:sp>
      <p:sp>
        <p:nvSpPr>
          <p:cNvPr id="426" name="An alternative repetition structure.…"/>
          <p:cNvSpPr txBox="1">
            <a:spLocks noGrp="1"/>
          </p:cNvSpPr>
          <p:nvPr>
            <p:ph type="body" sz="quarter" idx="1"/>
          </p:nvPr>
        </p:nvSpPr>
        <p:spPr>
          <a:xfrm>
            <a:off x="1625600" y="1816100"/>
            <a:ext cx="14363700" cy="45085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6100"/>
              </a:lnSpc>
              <a:spcBef>
                <a:spcPts val="0"/>
              </a:spcBef>
            </a:pPr>
            <a:r>
              <a:rPr>
                <a:uFill>
                  <a:solidFill>
                    <a:srgbClr val="000000"/>
                  </a:solidFill>
                </a:uFill>
              </a:rPr>
              <a:t>An alternative repetition structure.</a:t>
            </a:r>
          </a:p>
          <a:p>
            <a:pPr lvl="1">
              <a:lnSpc>
                <a:spcPts val="6100"/>
              </a:lnSpc>
              <a:spcBef>
                <a:spcPts val="0"/>
              </a:spcBef>
            </a:pPr>
            <a:r>
              <a:t>Evaluate an </a:t>
            </a:r>
            <a:r>
              <a:rPr i="1"/>
              <a:t>initialization statement</a:t>
            </a:r>
            <a:r>
              <a:t>.</a:t>
            </a:r>
          </a:p>
          <a:p>
            <a:pPr lvl="1">
              <a:lnSpc>
                <a:spcPts val="6100"/>
              </a:lnSpc>
              <a:spcBef>
                <a:spcPts val="0"/>
              </a:spcBef>
            </a:pPr>
            <a:r>
              <a:t>Evaluate a </a:t>
            </a:r>
            <a:r>
              <a:rPr sz="3200" i="1">
                <a:latin typeface="Helvetica"/>
                <a:ea typeface="Helvetica"/>
                <a:cs typeface="Helvetica"/>
                <a:sym typeface="Helvetica"/>
              </a:rPr>
              <a:t>boolean</a:t>
            </a:r>
            <a:r>
              <a:rPr i="1"/>
              <a:t> expression</a:t>
            </a:r>
            <a:r>
              <a:t>.</a:t>
            </a:r>
          </a:p>
          <a:p>
            <a:pPr lvl="1">
              <a:lnSpc>
                <a:spcPts val="5200"/>
              </a:lnSpc>
              <a:spcBef>
                <a:spcPts val="0"/>
              </a:spcBef>
            </a:pPr>
            <a:r>
              <a:t>If true, execute a </a:t>
            </a:r>
            <a:r>
              <a:rPr i="1"/>
              <a:t>sequence of statements</a:t>
            </a:r>
            <a:r>
              <a:t>,</a:t>
            </a:r>
            <a:br/>
            <a:r>
              <a:t>then execute an </a:t>
            </a:r>
            <a:r>
              <a:rPr i="1"/>
              <a:t>increment statement</a:t>
            </a:r>
            <a:r>
              <a:t>.</a:t>
            </a:r>
          </a:p>
          <a:p>
            <a:pPr lvl="1">
              <a:lnSpc>
                <a:spcPts val="6400"/>
              </a:lnSpc>
              <a:spcBef>
                <a:spcPts val="0"/>
              </a:spcBef>
              <a:defRPr>
                <a:solidFill>
                  <a:srgbClr val="8D3124"/>
                </a:solidFill>
              </a:defRPr>
            </a:pPr>
            <a:r>
              <a:t>Repeat.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1424069" y="7112000"/>
            <a:ext cx="10337800" cy="5753101"/>
            <a:chOff x="0" y="0"/>
            <a:chExt cx="10337800" cy="5753100"/>
          </a:xfrm>
        </p:grpSpPr>
        <p:sp>
          <p:nvSpPr>
            <p:cNvPr id="427" name="Example:…"/>
            <p:cNvSpPr txBox="1"/>
            <p:nvPr/>
          </p:nvSpPr>
          <p:spPr>
            <a:xfrm>
              <a:off x="0" y="0"/>
              <a:ext cx="10172700" cy="4889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/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Example:   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int v = 1;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for ( int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= 0;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&lt;= n;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++ )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{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  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System.out.println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( </a:t>
              </a:r>
              <a:r>
                <a:rPr dirty="0" err="1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+ " " + v );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   v = 2*v;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   }</a:t>
              </a:r>
            </a:p>
          </p:txBody>
        </p:sp>
        <p:sp>
          <p:nvSpPr>
            <p:cNvPr id="428" name="Prints the powers of two from 20 to 2n"/>
            <p:cNvSpPr txBox="1"/>
            <p:nvPr/>
          </p:nvSpPr>
          <p:spPr>
            <a:xfrm>
              <a:off x="838200" y="4686300"/>
              <a:ext cx="9499600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/>
            <a:p>
              <a:pPr lvl="1" indent="88900" algn="l">
                <a:lnSpc>
                  <a:spcPts val="4100"/>
                </a:lnSpc>
                <a:spcBef>
                  <a:spcPts val="1700"/>
                </a:spcBef>
                <a:tabLst>
                  <a:tab pos="1155700" algn="l"/>
                </a:tabLst>
                <a:defRPr sz="3400">
                  <a:solidFill>
                    <a:srgbClr val="005493"/>
                  </a:solid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Prints the powers of two from 2</a:t>
              </a:r>
              <a:r>
                <a:rPr baseline="31999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0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to 2</a:t>
              </a:r>
              <a:r>
                <a:rPr i="1" baseline="31999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n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</a:p>
          </p:txBody>
        </p:sp>
      </p:grpSp>
      <p:sp>
        <p:nvSpPr>
          <p:cNvPr id="430" name="Line"/>
          <p:cNvSpPr/>
          <p:nvPr/>
        </p:nvSpPr>
        <p:spPr>
          <a:xfrm>
            <a:off x="1071052" y="3719016"/>
            <a:ext cx="1030402" cy="1939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33" h="21600" extrusionOk="0">
                <a:moveTo>
                  <a:pt x="14744" y="21600"/>
                </a:moveTo>
                <a:cubicBezTo>
                  <a:pt x="-3449" y="21465"/>
                  <a:pt x="-6467" y="295"/>
                  <a:pt x="15133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1" name="Every for loop has an equivalent while loop:…"/>
          <p:cNvSpPr txBox="1"/>
          <p:nvPr/>
        </p:nvSpPr>
        <p:spPr>
          <a:xfrm>
            <a:off x="12833245" y="7112000"/>
            <a:ext cx="10192720" cy="619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/>
              <a:t>Every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 dirty="0"/>
              <a:t> loop has an equivalent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rPr dirty="0"/>
              <a:t> loop:   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int v = 1;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int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= 0;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while (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&lt;= n )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{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System.out.println</a:t>
            </a: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(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+ " " + v );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   v = 2*v;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++;</a:t>
            </a:r>
          </a:p>
          <a:p>
            <a:pPr algn="l" defTabSz="2038350">
              <a:lnSpc>
                <a:spcPts val="3600"/>
              </a:lnSpc>
              <a:spcBef>
                <a:spcPts val="1500"/>
              </a:spcBef>
              <a:buClr>
                <a:srgbClr val="606060"/>
              </a:buClr>
              <a:buFont typeface="Comic Sans MS"/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dirty="0">
                <a:solidFill>
                  <a:srgbClr val="000000"/>
                </a:solidFill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   }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0142013" y="2070100"/>
            <a:ext cx="12194965" cy="609600"/>
            <a:chOff x="0" y="0"/>
            <a:chExt cx="12194964" cy="609600"/>
          </a:xfrm>
        </p:grpSpPr>
        <p:sp>
          <p:nvSpPr>
            <p:cNvPr id="432" name="Why? Can provide code that is more compact and understandable."/>
            <p:cNvSpPr txBox="1"/>
            <p:nvPr/>
          </p:nvSpPr>
          <p:spPr>
            <a:xfrm>
              <a:off x="964071" y="0"/>
              <a:ext cx="11230894" cy="6096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Why? Can provide code that is more compact and understandable.</a:t>
              </a:r>
            </a:p>
          </p:txBody>
        </p:sp>
        <p:sp>
          <p:nvSpPr>
            <p:cNvPr id="433" name="Line"/>
            <p:cNvSpPr/>
            <p:nvPr/>
          </p:nvSpPr>
          <p:spPr>
            <a:xfrm>
              <a:off x="0" y="281447"/>
              <a:ext cx="911099" cy="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2736386" y="7454900"/>
            <a:ext cx="12930172" cy="1833917"/>
            <a:chOff x="-1111714" y="0"/>
            <a:chExt cx="12930172" cy="1833917"/>
          </a:xfrm>
        </p:grpSpPr>
        <p:sp>
          <p:nvSpPr>
            <p:cNvPr id="435" name="initialization statement"/>
            <p:cNvSpPr txBox="1"/>
            <p:nvPr/>
          </p:nvSpPr>
          <p:spPr>
            <a:xfrm>
              <a:off x="5035655" y="0"/>
              <a:ext cx="3949490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rPr dirty="0"/>
                <a:t>initialization statement</a:t>
              </a:r>
            </a:p>
          </p:txBody>
        </p:sp>
        <p:sp>
          <p:nvSpPr>
            <p:cNvPr id="436" name="Rounded Rectangle"/>
            <p:cNvSpPr/>
            <p:nvPr/>
          </p:nvSpPr>
          <p:spPr>
            <a:xfrm>
              <a:off x="-1111714" y="1028700"/>
              <a:ext cx="1431123" cy="6731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437" name="Rounded Rectangle"/>
            <p:cNvSpPr/>
            <p:nvPr/>
          </p:nvSpPr>
          <p:spPr>
            <a:xfrm>
              <a:off x="9303858" y="1211617"/>
              <a:ext cx="2514600" cy="6223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628287" y="200431"/>
              <a:ext cx="4337413" cy="790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18647" extrusionOk="0">
                  <a:moveTo>
                    <a:pt x="21578" y="342"/>
                  </a:moveTo>
                  <a:cubicBezTo>
                    <a:pt x="15445" y="-49"/>
                    <a:pt x="-22" y="-2953"/>
                    <a:pt x="0" y="18647"/>
                  </a:cubicBezTo>
                </a:path>
              </a:pathLst>
            </a:custGeom>
            <a:noFill/>
            <a:ln w="381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7686937" y="438659"/>
              <a:ext cx="1470687" cy="1033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3846"/>
                    <a:pt x="2930" y="21585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4723273" y="9211806"/>
            <a:ext cx="10192719" cy="886049"/>
            <a:chOff x="949986" y="635000"/>
            <a:chExt cx="9206244" cy="886048"/>
          </a:xfrm>
        </p:grpSpPr>
        <p:sp>
          <p:nvSpPr>
            <p:cNvPr id="441" name="boolean expression"/>
            <p:cNvSpPr txBox="1"/>
            <p:nvPr/>
          </p:nvSpPr>
          <p:spPr>
            <a:xfrm>
              <a:off x="2751503" y="635000"/>
              <a:ext cx="2803058" cy="512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rPr>
                  <a:solidFill>
                    <a:schemeClr val="accent2">
                      <a:lumMod val="75000"/>
                    </a:schemeClr>
                  </a:solidFill>
                </a:rPr>
                <a:t>boolean expression</a:t>
              </a:r>
            </a:p>
          </p:txBody>
        </p:sp>
        <p:sp>
          <p:nvSpPr>
            <p:cNvPr id="444" name="Line"/>
            <p:cNvSpPr/>
            <p:nvPr/>
          </p:nvSpPr>
          <p:spPr>
            <a:xfrm>
              <a:off x="949986" y="672107"/>
              <a:ext cx="1831381" cy="27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995" extrusionOk="0">
                  <a:moveTo>
                    <a:pt x="21600" y="14130"/>
                  </a:moveTo>
                  <a:cubicBezTo>
                    <a:pt x="3508" y="13231"/>
                    <a:pt x="339" y="21600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45" name="Line"/>
            <p:cNvSpPr/>
            <p:nvPr/>
          </p:nvSpPr>
          <p:spPr>
            <a:xfrm>
              <a:off x="5691915" y="1021887"/>
              <a:ext cx="4464315" cy="49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6" extrusionOk="0">
                  <a:moveTo>
                    <a:pt x="0" y="0"/>
                  </a:moveTo>
                  <a:cubicBezTo>
                    <a:pt x="0" y="8005"/>
                    <a:pt x="2140" y="17966"/>
                    <a:pt x="9406" y="17966"/>
                  </a:cubicBezTo>
                  <a:cubicBezTo>
                    <a:pt x="16671" y="17966"/>
                    <a:pt x="21397" y="21600"/>
                    <a:pt x="21600" y="7978"/>
                  </a:cubicBezTo>
                </a:path>
              </a:pathLst>
            </a:custGeom>
            <a:noFill/>
            <a:ln w="381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452" name="Group"/>
          <p:cNvGrpSpPr/>
          <p:nvPr/>
        </p:nvGrpSpPr>
        <p:grpSpPr>
          <a:xfrm>
            <a:off x="5288315" y="8577534"/>
            <a:ext cx="9213222" cy="3931510"/>
            <a:chOff x="-2928585" y="93934"/>
            <a:chExt cx="9213222" cy="3931510"/>
          </a:xfrm>
        </p:grpSpPr>
        <p:sp>
          <p:nvSpPr>
            <p:cNvPr id="447" name="increment statement"/>
            <p:cNvSpPr txBox="1"/>
            <p:nvPr/>
          </p:nvSpPr>
          <p:spPr>
            <a:xfrm>
              <a:off x="-1033159" y="2435636"/>
              <a:ext cx="3238066" cy="512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rPr dirty="0">
                  <a:solidFill>
                    <a:schemeClr val="accent1">
                      <a:lumMod val="75000"/>
                    </a:schemeClr>
                  </a:solidFill>
                </a:rPr>
                <a:t>increment statement</a:t>
              </a:r>
            </a:p>
          </p:txBody>
        </p:sp>
        <p:sp>
          <p:nvSpPr>
            <p:cNvPr id="448" name="Rounded Rectangle"/>
            <p:cNvSpPr/>
            <p:nvPr/>
          </p:nvSpPr>
          <p:spPr>
            <a:xfrm>
              <a:off x="-2928585" y="93934"/>
              <a:ext cx="927100" cy="673100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449" name="Rounded Rectangle"/>
            <p:cNvSpPr/>
            <p:nvPr/>
          </p:nvSpPr>
          <p:spPr>
            <a:xfrm>
              <a:off x="5293589" y="3432908"/>
              <a:ext cx="991048" cy="592536"/>
            </a:xfrm>
            <a:prstGeom prst="roundRect">
              <a:avLst>
                <a:gd name="adj" fmla="val 50000"/>
              </a:avLst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450" name="Line"/>
            <p:cNvSpPr/>
            <p:nvPr/>
          </p:nvSpPr>
          <p:spPr>
            <a:xfrm>
              <a:off x="-2255526" y="758377"/>
              <a:ext cx="998869" cy="183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408" y="21409"/>
                    <a:pt x="0" y="16928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2235195" y="2679765"/>
              <a:ext cx="2699864" cy="98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" y="15859"/>
                    <a:pt x="7330" y="20445"/>
                    <a:pt x="21600" y="21600"/>
                  </a:cubicBezTo>
                </a:path>
              </a:pathLst>
            </a:cu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073B715-8883-4405-8CBD-D9A3C026300F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build="p" bldLvl="5" animBg="1" advAuto="0"/>
      <p:bldP spid="429" grpId="0" animBg="1" advAuto="0"/>
      <p:bldP spid="430" grpId="0" animBg="1" advAuto="0"/>
      <p:bldP spid="431" grpId="0" animBg="1" advAuto="0"/>
      <p:bldP spid="434" grpId="0" animBg="1" advAuto="0"/>
      <p:bldP spid="440" grpId="0" animBg="1" advAuto="0"/>
      <p:bldP spid="440" grpId="1" animBg="1" advAuto="0"/>
      <p:bldP spid="446" grpId="0" animBg="1" advAuto="0"/>
      <p:bldP spid="446" grpId="1" animBg="1" advAuto="0"/>
      <p:bldP spid="452" grpId="0" animBg="1" advAuto="0"/>
      <p:bldP spid="452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7782-1069-0442-8D95-636354B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Java program (while vs. for)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B5CA0-3A98-274D-A73F-061E0FA99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34" y="1874520"/>
            <a:ext cx="21430032" cy="99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69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9D8B-DE7B-794A-9292-F09EDEA3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Java program (while vs. do-while)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8488C-CDBC-4949-B073-4C018004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10130"/>
            <a:ext cx="21145616" cy="94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39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Examples of for loop u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 use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458" name="Group"/>
          <p:cNvGrpSpPr/>
          <p:nvPr/>
        </p:nvGrpSpPr>
        <p:grpSpPr>
          <a:xfrm>
            <a:off x="1627585" y="1647823"/>
            <a:ext cx="5981701" cy="2822578"/>
            <a:chOff x="-133746" y="-337742"/>
            <a:chExt cx="5981700" cy="2822577"/>
          </a:xfrm>
        </p:grpSpPr>
        <p:sp>
          <p:nvSpPr>
            <p:cNvPr id="456" name="int sum = 0;…"/>
            <p:cNvSpPr/>
            <p:nvPr/>
          </p:nvSpPr>
          <p:spPr>
            <a:xfrm>
              <a:off x="-133746" y="-337742"/>
              <a:ext cx="5981700" cy="2057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int sum = 0;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1;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&lt;=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sum +=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;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System.out.println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(sum);</a:t>
              </a:r>
            </a:p>
          </p:txBody>
        </p:sp>
        <p:sp>
          <p:nvSpPr>
            <p:cNvPr id="457" name="Compute sum (1 + 2 + 3 + . . . + N)"/>
            <p:cNvSpPr txBox="1"/>
            <p:nvPr/>
          </p:nvSpPr>
          <p:spPr>
            <a:xfrm>
              <a:off x="1810" y="2027634"/>
              <a:ext cx="531004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8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Compute sum (1 + 2 + 3 + . . . + N)</a:t>
              </a: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8547100" y="1729261"/>
            <a:ext cx="6754684" cy="2324095"/>
            <a:chOff x="0" y="0"/>
            <a:chExt cx="6754683" cy="2324094"/>
          </a:xfrm>
        </p:grpSpPr>
        <p:graphicFrame>
          <p:nvGraphicFramePr>
            <p:cNvPr id="459" name="Table"/>
            <p:cNvGraphicFramePr/>
            <p:nvPr/>
          </p:nvGraphicFramePr>
          <p:xfrm>
            <a:off x="0" y="0"/>
            <a:ext cx="1358899" cy="2324094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7188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4006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sum</a:t>
                        </a:r>
                      </a:p>
                    </a:txBody>
                    <a:tcPr marL="0" marR="0" marT="0" marB="0" anchor="ctr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</a:t>
                        </a:r>
                      </a:p>
                    </a:txBody>
                    <a:tcPr marL="0" marR="0" marT="0" marB="0" anchor="ctr" horzOverflow="overflow"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460" name="trace at end of loop for N = 4"/>
            <p:cNvSpPr txBox="1"/>
            <p:nvPr/>
          </p:nvSpPr>
          <p:spPr>
            <a:xfrm>
              <a:off x="2674348" y="1179038"/>
              <a:ext cx="408033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2600"/>
                </a:lnSpc>
                <a:buClr>
                  <a:srgbClr val="606060"/>
                </a:buClr>
                <a:buFont typeface="Comic Sans MS"/>
                <a:defRPr sz="22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trace at end of loop for </a:t>
              </a:r>
              <a:r>
                <a:rPr i="1"/>
                <a:t>N</a:t>
              </a:r>
              <a:r>
                <a:t> = 4</a:t>
              </a: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1384300" y="1360011"/>
              <a:ext cx="1162255" cy="18606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5021259" y="4899024"/>
            <a:ext cx="6069812" cy="2757015"/>
            <a:chOff x="-13712" y="0"/>
            <a:chExt cx="6069810" cy="2757014"/>
          </a:xfrm>
        </p:grpSpPr>
        <p:sp>
          <p:nvSpPr>
            <p:cNvPr id="463" name="long product = 1;…"/>
            <p:cNvSpPr/>
            <p:nvPr/>
          </p:nvSpPr>
          <p:spPr>
            <a:xfrm>
              <a:off x="74397" y="0"/>
              <a:ext cx="5981701" cy="2057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long product = 1;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1;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&lt;=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product *=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;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System.out.println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(product);</a:t>
              </a:r>
            </a:p>
          </p:txBody>
        </p:sp>
        <p:sp>
          <p:nvSpPr>
            <p:cNvPr id="464" name="Compute N! = 1 * 2 * 3 * . . . * N"/>
            <p:cNvSpPr txBox="1"/>
            <p:nvPr/>
          </p:nvSpPr>
          <p:spPr>
            <a:xfrm>
              <a:off x="-13712" y="2299813"/>
              <a:ext cx="491013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8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rPr dirty="0"/>
                <a:t>Compute N! = 1 * 2 * 3 * . . . * N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7103218" y="8185150"/>
            <a:ext cx="9074201" cy="1836281"/>
            <a:chOff x="-6400" y="0"/>
            <a:chExt cx="9074200" cy="1836281"/>
          </a:xfrm>
        </p:grpSpPr>
        <p:sp>
          <p:nvSpPr>
            <p:cNvPr id="466" name="for (int k = 0; k &lt;= N; k++)…"/>
            <p:cNvSpPr/>
            <p:nvPr/>
          </p:nvSpPr>
          <p:spPr>
            <a:xfrm>
              <a:off x="0" y="0"/>
              <a:ext cx="9067800" cy="1168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k = 0; k &lt;= N; k++)</a:t>
              </a:r>
            </a:p>
            <a:p>
              <a:pPr marL="10159" marR="10159" algn="l">
                <a:lnSpc>
                  <a:spcPts val="3400"/>
                </a:lnSpc>
                <a:buClr>
                  <a:srgbClr val="000112"/>
                </a:buClr>
                <a:buFont typeface="Courier New"/>
                <a:defRPr sz="2400">
                  <a:uFill>
                    <a:solidFill>
                      <a:srgbClr val="000112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System.out.println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(k + " " + 2*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Math.PI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*k/N); </a:t>
              </a:r>
            </a:p>
          </p:txBody>
        </p:sp>
        <p:sp>
          <p:nvSpPr>
            <p:cNvPr id="467" name="Print a table of function values"/>
            <p:cNvSpPr txBox="1"/>
            <p:nvPr/>
          </p:nvSpPr>
          <p:spPr>
            <a:xfrm>
              <a:off x="-6400" y="1379081"/>
              <a:ext cx="463421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8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rPr dirty="0"/>
                <a:t>Print a table of function values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1620500" y="3353155"/>
            <a:ext cx="2501899" cy="3438639"/>
            <a:chOff x="0" y="0"/>
            <a:chExt cx="2501899" cy="3438637"/>
          </a:xfrm>
        </p:grpSpPr>
        <p:graphicFrame>
          <p:nvGraphicFramePr>
            <p:cNvPr id="469" name="Table"/>
            <p:cNvGraphicFramePr/>
            <p:nvPr/>
          </p:nvGraphicFramePr>
          <p:xfrm>
            <a:off x="0" y="1114543"/>
            <a:ext cx="2501899" cy="2324094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32345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7844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product</a:t>
                        </a:r>
                      </a:p>
                    </a:txBody>
                    <a:tcPr marL="0" marR="0" marT="0" marB="0" anchor="ctr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</a:t>
                        </a:r>
                      </a:p>
                    </a:txBody>
                    <a:tcPr marL="0" marR="0" marT="0" marB="0" anchor="ctr" horzOverflow="overflow"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64819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470" name="Line"/>
            <p:cNvSpPr/>
            <p:nvPr/>
          </p:nvSpPr>
          <p:spPr>
            <a:xfrm flipH="1">
              <a:off x="1441654" y="0"/>
              <a:ext cx="1" cy="106574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6988053" y="10111261"/>
            <a:ext cx="14516281" cy="3170943"/>
            <a:chOff x="-121565" y="0"/>
            <a:chExt cx="14516279" cy="3170942"/>
          </a:xfrm>
        </p:grpSpPr>
        <p:sp>
          <p:nvSpPr>
            <p:cNvPr id="472" name="trace at end of loop for N = 23"/>
            <p:cNvSpPr txBox="1"/>
            <p:nvPr/>
          </p:nvSpPr>
          <p:spPr>
            <a:xfrm>
              <a:off x="10137708" y="975838"/>
              <a:ext cx="425700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2600"/>
                </a:lnSpc>
                <a:buClr>
                  <a:srgbClr val="606060"/>
                </a:buClr>
                <a:buFont typeface="Comic Sans MS"/>
                <a:defRPr sz="22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trace at end of loop for </a:t>
              </a:r>
              <a:r>
                <a:rPr i="1"/>
                <a:t>N</a:t>
              </a:r>
              <a:r>
                <a:t> = 23</a:t>
              </a:r>
            </a:p>
          </p:txBody>
        </p:sp>
        <p:grpSp>
          <p:nvGrpSpPr>
            <p:cNvPr id="477" name="Group"/>
            <p:cNvGrpSpPr/>
            <p:nvPr/>
          </p:nvGrpSpPr>
          <p:grpSpPr>
            <a:xfrm>
              <a:off x="-121565" y="0"/>
              <a:ext cx="10214302" cy="3170942"/>
              <a:chOff x="-121565" y="0"/>
              <a:chExt cx="10214301" cy="3170941"/>
            </a:xfrm>
          </p:grpSpPr>
          <p:sp>
            <p:nvSpPr>
              <p:cNvPr id="473" name="int v = 1;…"/>
              <p:cNvSpPr/>
              <p:nvPr/>
            </p:nvSpPr>
            <p:spPr>
              <a:xfrm>
                <a:off x="0" y="413466"/>
                <a:ext cx="4978400" cy="20574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>
                <a:outerShdw blurRad="127000" dist="76200" dir="5400000" rotWithShape="0">
                  <a:srgbClr val="000000">
                    <a:alpha val="74999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77800" tIns="177800" rIns="177800" bIns="177800" numCol="1" anchor="t">
                <a:spAutoFit/>
              </a:bodyPr>
              <a:lstStyle/>
              <a:p>
                <a:pPr marL="10159" marR="10159" algn="l">
                  <a:lnSpc>
                    <a:spcPts val="3400"/>
                  </a:lnSpc>
                  <a:buClr>
                    <a:srgbClr val="000112"/>
                  </a:buClr>
                  <a:buFont typeface="Courier New"/>
                  <a:defRPr sz="2400">
                    <a:uFill>
                      <a:solidFill>
                        <a:srgbClr val="000112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>
                    <a:uFill>
                      <a:solidFill>
                        <a:srgbClr val="007DD7"/>
                      </a:solidFill>
                    </a:uFill>
                  </a:rPr>
                  <a:t>int v = 1;</a:t>
                </a:r>
              </a:p>
              <a:p>
                <a:pPr marL="10159" marR="10159" algn="l">
                  <a:lnSpc>
                    <a:spcPts val="3400"/>
                  </a:lnSpc>
                  <a:buClr>
                    <a:srgbClr val="000112"/>
                  </a:buClr>
                  <a:buFont typeface="Courier New"/>
                  <a:defRPr sz="2400">
                    <a:uFill>
                      <a:solidFill>
                        <a:srgbClr val="000112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>
                    <a:uFill>
                      <a:solidFill>
                        <a:srgbClr val="007DD7"/>
                      </a:solidFill>
                    </a:uFill>
                  </a:rPr>
                  <a:t>while (v &lt;= N/2)</a:t>
                </a:r>
              </a:p>
              <a:p>
                <a:pPr marL="10159" marR="10159" algn="l">
                  <a:lnSpc>
                    <a:spcPts val="3400"/>
                  </a:lnSpc>
                  <a:buClr>
                    <a:srgbClr val="000112"/>
                  </a:buClr>
                  <a:buFont typeface="Courier New"/>
                  <a:defRPr sz="2400">
                    <a:uFill>
                      <a:solidFill>
                        <a:srgbClr val="000112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>
                    <a:uFill>
                      <a:solidFill>
                        <a:srgbClr val="007DD7"/>
                      </a:solidFill>
                    </a:uFill>
                  </a:rPr>
                  <a:t>   v = 2*v;  </a:t>
                </a:r>
              </a:p>
              <a:p>
                <a:pPr marL="10159" marR="10159" algn="l">
                  <a:lnSpc>
                    <a:spcPts val="3400"/>
                  </a:lnSpc>
                  <a:buClr>
                    <a:srgbClr val="000112"/>
                  </a:buClr>
                  <a:buFont typeface="Courier New"/>
                  <a:defRPr sz="2400">
                    <a:uFill>
                      <a:solidFill>
                        <a:srgbClr val="000112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>
                    <a:uFill>
                      <a:solidFill>
                        <a:srgbClr val="007DD7"/>
                      </a:solidFill>
                    </a:uFill>
                  </a:rPr>
                  <a:t>System.out.println(v);</a:t>
                </a:r>
              </a:p>
            </p:txBody>
          </p:sp>
          <p:sp>
            <p:nvSpPr>
              <p:cNvPr id="474" name="Print largest power of 2 less than or equal to N"/>
              <p:cNvSpPr txBox="1"/>
              <p:nvPr/>
            </p:nvSpPr>
            <p:spPr>
              <a:xfrm>
                <a:off x="-121565" y="2713740"/>
                <a:ext cx="7048947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lnSpc>
                    <a:spcPts val="2800"/>
                  </a:lnSpc>
                  <a:buClr>
                    <a:srgbClr val="606060"/>
                  </a:buClr>
                  <a:buFont typeface="Comic Sans MS"/>
                  <a:defRPr sz="24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rPr dirty="0"/>
                  <a:t>Print largest power of 2 less than or equal to N</a:t>
                </a:r>
              </a:p>
            </p:txBody>
          </p:sp>
          <p:graphicFrame>
            <p:nvGraphicFramePr>
              <p:cNvPr id="475" name="Table"/>
              <p:cNvGraphicFramePr/>
              <p:nvPr/>
            </p:nvGraphicFramePr>
            <p:xfrm>
              <a:off x="8003381" y="0"/>
              <a:ext cx="800100" cy="2324094"/>
            </p:xfrm>
            <a:graphic>
              <a:graphicData uri="http://schemas.openxmlformats.org/drawingml/2006/table">
                <a:tbl>
                  <a:tblPr>
                    <a:tableStyleId>{8F44A2F1-9E1F-4B54-A3A2-5F16C0AD49E2}</a:tableStyleId>
                  </a:tblPr>
                  <a:tblGrid>
                    <a:gridCol w="800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4819">
                    <a:tc>
                      <a:txBody>
                        <a:bodyPr/>
                        <a:lstStyle/>
                        <a:p>
                          <a:pPr marL="81280" marR="81280" defTabSz="914400">
                            <a:lnSpc>
                              <a:spcPts val="3000"/>
                            </a:lnSpc>
                            <a:tabLst>
                              <a:tab pos="1816100" algn="l"/>
                            </a:tabLst>
                            <a:defRPr sz="1800"/>
                          </a:pPr>
                          <a:r>
                            <a:rPr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v</a:t>
                          </a:r>
                        </a:p>
                      </a:txBody>
                      <a:tcPr marL="0" marR="0" marT="0" marB="0" anchor="ctr" horzOverflow="overflow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4819">
                    <a:tc>
                      <a:txBody>
                        <a:bodyPr/>
                        <a:lstStyle/>
                        <a:p>
                          <a:pPr marL="81280" marR="81280" defTabSz="914400">
                            <a:lnSpc>
                              <a:spcPts val="3000"/>
                            </a:lnSpc>
                            <a:tabLst>
                              <a:tab pos="1816100" algn="l"/>
                            </a:tabLst>
                            <a:defRPr sz="1800"/>
                          </a:pPr>
                          <a:r>
                            <a:rPr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</a:t>
                          </a:r>
                        </a:p>
                      </a:txBody>
                      <a:tcPr marL="0" marR="0" marT="0" marB="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4819">
                    <a:tc>
                      <a:txBody>
                        <a:bodyPr/>
                        <a:lstStyle/>
                        <a:p>
                          <a:pPr marL="81280" marR="81280" defTabSz="914400">
                            <a:lnSpc>
                              <a:spcPts val="3000"/>
                            </a:lnSpc>
                            <a:tabLst>
                              <a:tab pos="1816100" algn="l"/>
                            </a:tabLst>
                            <a:defRPr sz="1800"/>
                          </a:pPr>
                          <a:r>
                            <a:rPr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</a:t>
                          </a:r>
                        </a:p>
                      </a:txBody>
                      <a:tcPr marL="0" marR="0" marT="0" marB="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4819">
                    <a:tc>
                      <a:txBody>
                        <a:bodyPr/>
                        <a:lstStyle/>
                        <a:p>
                          <a:pPr marL="81280" marR="81280" defTabSz="914400">
                            <a:lnSpc>
                              <a:spcPts val="3000"/>
                            </a:lnSpc>
                            <a:tabLst>
                              <a:tab pos="1816100" algn="l"/>
                            </a:tabLst>
                            <a:defRPr sz="1800"/>
                          </a:pPr>
                          <a:r>
                            <a:rPr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8</a:t>
                          </a:r>
                        </a:p>
                      </a:txBody>
                      <a:tcPr marL="0" marR="0" marT="0" marB="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4819">
                    <a:tc>
                      <a:txBody>
                        <a:bodyPr/>
                        <a:lstStyle/>
                        <a:p>
                          <a:pPr marL="81280" marR="81280" defTabSz="914400">
                            <a:lnSpc>
                              <a:spcPts val="3000"/>
                            </a:lnSpc>
                            <a:tabLst>
                              <a:tab pos="1816100" algn="l"/>
                            </a:tabLst>
                            <a:defRPr sz="1800"/>
                          </a:pPr>
                          <a:r>
                            <a:rPr sz="2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16</a:t>
                          </a:r>
                        </a:p>
                      </a:txBody>
                      <a:tcPr marL="0" marR="0" marT="0" marB="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  <p:sp>
            <p:nvSpPr>
              <p:cNvPr id="476" name="Line"/>
              <p:cNvSpPr/>
              <p:nvPr/>
            </p:nvSpPr>
            <p:spPr>
              <a:xfrm flipH="1" flipV="1">
                <a:off x="8930481" y="1153638"/>
                <a:ext cx="1162255" cy="18606"/>
              </a:xfrm>
              <a:prstGeom prst="line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482" name="Group"/>
          <p:cNvGrpSpPr/>
          <p:nvPr/>
        </p:nvGrpSpPr>
        <p:grpSpPr>
          <a:xfrm>
            <a:off x="14998700" y="3289300"/>
            <a:ext cx="6883399" cy="6645745"/>
            <a:chOff x="0" y="0"/>
            <a:chExt cx="6883399" cy="6645744"/>
          </a:xfrm>
        </p:grpSpPr>
        <p:graphicFrame>
          <p:nvGraphicFramePr>
            <p:cNvPr id="479" name="Table"/>
            <p:cNvGraphicFramePr/>
            <p:nvPr/>
          </p:nvGraphicFramePr>
          <p:xfrm>
            <a:off x="2019300" y="3139744"/>
            <a:ext cx="4864099" cy="35060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25635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077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145921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 i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</a:t>
                        </a:r>
                      </a:p>
                    </a:txBody>
                    <a:tcPr marL="0" marR="0" marT="0" marB="0" anchor="ctr" horzOverflow="overflow"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20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2016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2016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1.57079632...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2016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3.14159265...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72016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4.71238898...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72016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0" marR="0" marT="0" marB="0" anchor="ctr" horzOverflow="overflow"/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30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6.28318530...</a:t>
                        </a:r>
                      </a:p>
                    </a:txBody>
                    <a:tcPr marL="0" marR="0" marT="0" marB="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480" name="Line"/>
            <p:cNvSpPr/>
            <p:nvPr/>
          </p:nvSpPr>
          <p:spPr>
            <a:xfrm>
              <a:off x="0" y="0"/>
              <a:ext cx="3980128" cy="3485688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481" name="droppedImage.pdf" descr="dropped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8071" y="3314700"/>
              <a:ext cx="601630" cy="77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C3D7AB9-31C2-4CF8-BBD2-D4975E0451A0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 advAuto="0"/>
      <p:bldP spid="462" grpId="0" animBg="1" advAuto="0"/>
      <p:bldP spid="465" grpId="0" animBg="1" advAuto="0"/>
      <p:bldP spid="468" grpId="0" animBg="1" advAuto="0"/>
      <p:bldP spid="471" grpId="0" animBg="1" advAuto="0"/>
      <p:bldP spid="478" grpId="0" animBg="1" advAuto="0"/>
      <p:bldP spid="48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85" name="Example of for loop use:  subdivisions of a rul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 use:  subdivisions of a ruler</a:t>
            </a:r>
          </a:p>
        </p:txBody>
      </p:sp>
      <p:sp>
        <p:nvSpPr>
          <p:cNvPr id="486" name="Create subdivisions of a ruler to 1/N inches.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2585700" cy="33909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6900"/>
              </a:lnSpc>
              <a:spcBef>
                <a:spcPts val="0"/>
              </a:spcBef>
            </a:pPr>
            <a:r>
              <a:t>Create subdivisions of a ruler to 1/</a:t>
            </a:r>
            <a:r>
              <a:rPr i="1"/>
              <a:t>N </a:t>
            </a:r>
            <a:r>
              <a:t>inches.</a:t>
            </a:r>
          </a:p>
          <a:p>
            <a:pPr lvl="1">
              <a:lnSpc>
                <a:spcPts val="6900"/>
              </a:lnSpc>
              <a:spcBef>
                <a:spcPts val="0"/>
              </a:spcBef>
            </a:pPr>
            <a:r>
              <a:t>Initialize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ruler</a:t>
            </a:r>
            <a:r>
              <a:t> to one space.</a:t>
            </a:r>
          </a:p>
          <a:p>
            <a:pPr lvl="1">
              <a:lnSpc>
                <a:spcPts val="5500"/>
              </a:lnSpc>
              <a:spcBef>
                <a:spcPts val="0"/>
              </a:spcBef>
            </a:pPr>
            <a:r>
              <a:t>For each value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t> from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1</a:t>
            </a:r>
            <a:r>
              <a:t> to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t>:</a:t>
            </a:r>
            <a:br/>
            <a:r>
              <a:t>sandwich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t> between two copies of 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ruler</a:t>
            </a:r>
            <a:r>
              <a:t>.</a:t>
            </a:r>
          </a:p>
        </p:txBody>
      </p:sp>
      <p:sp>
        <p:nvSpPr>
          <p:cNvPr id="487" name="public class Ruler…"/>
          <p:cNvSpPr/>
          <p:nvPr/>
        </p:nvSpPr>
        <p:spPr>
          <a:xfrm>
            <a:off x="2743200" y="5607050"/>
            <a:ext cx="10452100" cy="6553201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54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86359" marR="86359" algn="l">
              <a:lnSpc>
                <a:spcPct val="120000"/>
              </a:lnSpc>
              <a:buClr>
                <a:srgbClr val="007DD7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7DD7"/>
                  </a:solidFill>
                </a:uFill>
              </a:rPr>
              <a:t>public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</a:t>
            </a:r>
            <a:r>
              <a:rPr sz="3000">
                <a:uFill>
                  <a:solidFill>
                    <a:srgbClr val="007DD7"/>
                  </a:solidFill>
                </a:uFill>
              </a:rPr>
              <a:t>class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Ruler</a:t>
            </a:r>
          </a:p>
          <a:p>
            <a:pPr marL="86359" marR="86359" algn="l">
              <a:lnSpc>
                <a:spcPct val="120000"/>
              </a:lnSpc>
              <a:buClr>
                <a:srgbClr val="007DD7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112"/>
                  </a:solidFill>
                </a:uFill>
              </a:rPr>
              <a:t>{</a:t>
            </a:r>
          </a:p>
          <a:p>
            <a:pPr marL="86359" marR="86359" algn="l">
              <a:lnSpc>
                <a:spcPct val="120000"/>
              </a:lnSpc>
              <a:buClr>
                <a:srgbClr val="007DD7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7DD7"/>
                  </a:solidFill>
                </a:uFill>
              </a:rPr>
              <a:t>   public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</a:t>
            </a:r>
            <a:r>
              <a:rPr sz="3000">
                <a:uFill>
                  <a:solidFill>
                    <a:srgbClr val="007DD7"/>
                  </a:solidFill>
                </a:uFill>
              </a:rPr>
              <a:t>static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</a:t>
            </a:r>
            <a:r>
              <a:rPr sz="3000">
                <a:uFill>
                  <a:solidFill>
                    <a:srgbClr val="007DD7"/>
                  </a:solidFill>
                </a:uFill>
              </a:rPr>
              <a:t>void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main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(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String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[]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args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)</a:t>
            </a:r>
            <a:endParaRPr sz="3000">
              <a:uFill>
                <a:solidFill>
                  <a:srgbClr val="000112"/>
                </a:solidFill>
              </a:uFill>
            </a:endParaRPr>
          </a:p>
          <a:p>
            <a:pPr marL="86359" marR="86359" algn="l">
              <a:lnSpc>
                <a:spcPct val="120000"/>
              </a:lnSpc>
              <a:buClr>
                <a:srgbClr val="007DD7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112"/>
                  </a:solidFill>
                </a:uFill>
              </a:rPr>
              <a:t>   {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112"/>
                  </a:solidFill>
                </a:uFill>
              </a:rPr>
              <a:t>      </a:t>
            </a:r>
            <a:r>
              <a:rPr sz="3000">
                <a:uFill>
                  <a:solidFill>
                    <a:srgbClr val="007DD7"/>
                  </a:solidFill>
                </a:uFill>
              </a:rPr>
              <a:t>int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N 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=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Integer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.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parseInt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(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args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[</a:t>
            </a:r>
            <a:r>
              <a:rPr sz="3000">
                <a:uFill>
                  <a:solidFill>
                    <a:srgbClr val="942193"/>
                  </a:solidFill>
                </a:uFill>
              </a:rPr>
              <a:t>0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]);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112"/>
                  </a:solidFill>
                </a:uFill>
              </a:rPr>
              <a:t>      String ruler 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=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 </a:t>
            </a:r>
            <a:r>
              <a:rPr sz="3000">
                <a:uFill>
                  <a:solidFill>
                    <a:srgbClr val="067612"/>
                  </a:solidFill>
                </a:uFill>
              </a:rPr>
              <a:t>" "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;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uFill>
                  <a:solidFill>
                    <a:srgbClr val="000112"/>
                  </a:solidFill>
                </a:uFill>
              </a:rPr>
              <a:t>      </a:t>
            </a:r>
            <a:r>
              <a:rPr>
                <a:uFill>
                  <a:solidFill>
                    <a:srgbClr val="007DD7"/>
                  </a:solidFill>
                </a:uFill>
              </a:rPr>
              <a:t>for</a:t>
            </a:r>
            <a:r>
              <a:rPr>
                <a:uFill>
                  <a:solidFill>
                    <a:srgbClr val="000112"/>
                  </a:solidFill>
                </a:uFill>
              </a:rPr>
              <a:t> </a:t>
            </a:r>
            <a:r>
              <a:rPr>
                <a:uFill>
                  <a:solidFill>
                    <a:srgbClr val="A01300"/>
                  </a:solidFill>
                </a:uFill>
              </a:rPr>
              <a:t>(</a:t>
            </a:r>
            <a:r>
              <a:rPr>
                <a:uFill>
                  <a:solidFill>
                    <a:srgbClr val="007DD7"/>
                  </a:solidFill>
                </a:uFill>
              </a:rPr>
              <a:t>int</a:t>
            </a:r>
            <a:r>
              <a:rPr>
                <a:uFill>
                  <a:solidFill>
                    <a:srgbClr val="000112"/>
                  </a:solidFill>
                </a:uFill>
              </a:rPr>
              <a:t> i </a:t>
            </a:r>
            <a:r>
              <a:rPr>
                <a:uFill>
                  <a:solidFill>
                    <a:srgbClr val="A01300"/>
                  </a:solidFill>
                </a:uFill>
              </a:rPr>
              <a:t>=</a:t>
            </a:r>
            <a:r>
              <a:rPr>
                <a:uFill>
                  <a:solidFill>
                    <a:srgbClr val="000112"/>
                  </a:solidFill>
                </a:uFill>
              </a:rPr>
              <a:t> </a:t>
            </a:r>
            <a:r>
              <a:rPr>
                <a:uFill>
                  <a:solidFill>
                    <a:srgbClr val="942193"/>
                  </a:solidFill>
                </a:uFill>
              </a:rPr>
              <a:t>1</a:t>
            </a:r>
            <a:r>
              <a:rPr>
                <a:uFill>
                  <a:solidFill>
                    <a:srgbClr val="A01300"/>
                  </a:solidFill>
                </a:uFill>
              </a:rPr>
              <a:t>;</a:t>
            </a:r>
            <a:r>
              <a:rPr>
                <a:uFill>
                  <a:solidFill>
                    <a:srgbClr val="000112"/>
                  </a:solidFill>
                </a:uFill>
              </a:rPr>
              <a:t> i </a:t>
            </a:r>
            <a:r>
              <a:rPr>
                <a:uFill>
                  <a:solidFill>
                    <a:srgbClr val="A01300"/>
                  </a:solidFill>
                </a:uFill>
              </a:rPr>
              <a:t>&lt;=</a:t>
            </a:r>
            <a:r>
              <a:rPr>
                <a:uFill>
                  <a:solidFill>
                    <a:srgbClr val="000112"/>
                  </a:solidFill>
                </a:uFill>
              </a:rPr>
              <a:t> N</a:t>
            </a:r>
            <a:r>
              <a:rPr>
                <a:uFill>
                  <a:solidFill>
                    <a:srgbClr val="A01300"/>
                  </a:solidFill>
                </a:uFill>
              </a:rPr>
              <a:t>;</a:t>
            </a:r>
            <a:r>
              <a:rPr>
                <a:uFill>
                  <a:solidFill>
                    <a:srgbClr val="000112"/>
                  </a:solidFill>
                </a:uFill>
              </a:rPr>
              <a:t> i</a:t>
            </a:r>
            <a:r>
              <a:rPr>
                <a:uFill>
                  <a:solidFill>
                    <a:srgbClr val="A01300"/>
                  </a:solidFill>
                </a:uFill>
              </a:rPr>
              <a:t>++)</a:t>
            </a:r>
            <a:endParaRPr>
              <a:uFill>
                <a:solidFill>
                  <a:srgbClr val="000112"/>
                </a:solidFill>
              </a:uFill>
            </a:endParaRP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uFill>
                  <a:solidFill>
                    <a:srgbClr val="000112"/>
                  </a:solidFill>
                </a:uFill>
              </a:rPr>
              <a:t>        ruler </a:t>
            </a:r>
            <a:r>
              <a:rPr>
                <a:uFill>
                  <a:solidFill>
                    <a:srgbClr val="A01300"/>
                  </a:solidFill>
                </a:uFill>
              </a:rPr>
              <a:t>=</a:t>
            </a:r>
            <a:r>
              <a:rPr>
                <a:uFill>
                  <a:solidFill>
                    <a:srgbClr val="000112"/>
                  </a:solidFill>
                </a:uFill>
              </a:rPr>
              <a:t> ruler </a:t>
            </a:r>
            <a:r>
              <a:rPr>
                <a:uFill>
                  <a:solidFill>
                    <a:srgbClr val="A01300"/>
                  </a:solidFill>
                </a:uFill>
              </a:rPr>
              <a:t>+</a:t>
            </a:r>
            <a:r>
              <a:rPr>
                <a:uFill>
                  <a:solidFill>
                    <a:srgbClr val="000112"/>
                  </a:solidFill>
                </a:uFill>
              </a:rPr>
              <a:t> i </a:t>
            </a:r>
            <a:r>
              <a:rPr>
                <a:uFill>
                  <a:solidFill>
                    <a:srgbClr val="A01300"/>
                  </a:solidFill>
                </a:uFill>
              </a:rPr>
              <a:t>+</a:t>
            </a:r>
            <a:r>
              <a:rPr>
                <a:uFill>
                  <a:solidFill>
                    <a:srgbClr val="000112"/>
                  </a:solidFill>
                </a:uFill>
              </a:rPr>
              <a:t> ruler</a:t>
            </a:r>
            <a:r>
              <a:rPr>
                <a:uFill>
                  <a:solidFill>
                    <a:srgbClr val="A01300"/>
                  </a:solidFill>
                </a:uFill>
              </a:rPr>
              <a:t>;</a:t>
            </a:r>
            <a:r>
              <a:rPr>
                <a:uFill>
                  <a:solidFill>
                    <a:srgbClr val="000112"/>
                  </a:solidFill>
                </a:uFill>
              </a:rPr>
              <a:t>  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112"/>
                  </a:solidFill>
                </a:uFill>
              </a:rPr>
              <a:t>      System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.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out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.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println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(</a:t>
            </a:r>
            <a:r>
              <a:rPr sz="3000">
                <a:uFill>
                  <a:solidFill>
                    <a:srgbClr val="000112"/>
                  </a:solidFill>
                </a:uFill>
              </a:rPr>
              <a:t>ruler</a:t>
            </a:r>
            <a:r>
              <a:rPr sz="3000">
                <a:uFill>
                  <a:solidFill>
                    <a:srgbClr val="A01300"/>
                  </a:solidFill>
                </a:uFill>
              </a:rPr>
              <a:t>);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}</a:t>
            </a:r>
          </a:p>
          <a:p>
            <a:pPr marL="86359" marR="86359" algn="l">
              <a:lnSpc>
                <a:spcPct val="1200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16201401" y="12560300"/>
            <a:ext cx="5008495" cy="939801"/>
            <a:chOff x="-47484" y="0"/>
            <a:chExt cx="5008494" cy="939800"/>
          </a:xfrm>
        </p:grpSpPr>
        <p:sp>
          <p:nvSpPr>
            <p:cNvPr id="488" name="2100 − 1 integers in output (!)"/>
            <p:cNvSpPr txBox="1"/>
            <p:nvPr/>
          </p:nvSpPr>
          <p:spPr>
            <a:xfrm>
              <a:off x="-47485" y="431800"/>
              <a:ext cx="500849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2</a:t>
              </a:r>
              <a:r>
                <a:rPr baseline="31999" dirty="0"/>
                <a:t>100</a:t>
              </a:r>
              <a:r>
                <a:rPr dirty="0"/>
                <a:t> − 1 integers in output (!)</a:t>
              </a:r>
            </a:p>
          </p:txBody>
        </p:sp>
        <p:sp>
          <p:nvSpPr>
            <p:cNvPr id="489" name="Line"/>
            <p:cNvSpPr/>
            <p:nvPr/>
          </p:nvSpPr>
          <p:spPr>
            <a:xfrm flipV="1">
              <a:off x="2458902" y="0"/>
              <a:ext cx="1" cy="429515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91" name="% java Ruler 100…"/>
          <p:cNvSpPr/>
          <p:nvPr/>
        </p:nvSpPr>
        <p:spPr>
          <a:xfrm>
            <a:off x="15151100" y="10325100"/>
            <a:ext cx="7340600" cy="21336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Ruler 100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Exception in thread "main"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java.lang.OutOfMemoryError</a:t>
            </a:r>
          </a:p>
        </p:txBody>
      </p:sp>
      <p:sp>
        <p:nvSpPr>
          <p:cNvPr id="492" name="java Ruler 4…"/>
          <p:cNvSpPr/>
          <p:nvPr/>
        </p:nvSpPr>
        <p:spPr>
          <a:xfrm>
            <a:off x="15163800" y="8153400"/>
            <a:ext cx="7073900" cy="1714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java Ruler 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1 2 1 3 1 2 1 4 1 2 1 3 1 2 1 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15113000" y="1854200"/>
            <a:ext cx="7175500" cy="2463800"/>
            <a:chOff x="0" y="0"/>
            <a:chExt cx="7175500" cy="2463800"/>
          </a:xfrm>
        </p:grpSpPr>
        <p:pic>
          <p:nvPicPr>
            <p:cNvPr id="493" name="url?sa=i&amp;rct=j&amp;q=&amp;esrc=s&amp;source=images&amp;cd=&amp;docid=E5svrW2BTrEeBM&amp;tbnid=1Fh7s9lvf_oIfM-&amp;ved=0CAUQjRw&amp;url=http%3A%2F%2Firuler.net%2F&amp;ei=TFHsUaSxDYTtigKwhoGIAw&amp;bvm=bv.49478099,d.png" descr="url?sa=i&amp;rct=j&amp;q=&amp;esrc=s&amp;source=images&amp;cd=&amp;docid=E5svrW2BTrEeBM&amp;tbnid=1Fh7s9lvf_oIfM-&amp;ved=0CAUQjRw&amp;url=http%3A%2F%2Firuler.net%2F&amp;ei=TFHsUaSxDYTtigKwhoGIAw&amp;bvm=bv.49478099,d.png"/>
            <p:cNvPicPr>
              <a:picLocks noChangeAspect="1"/>
            </p:cNvPicPr>
            <p:nvPr/>
          </p:nvPicPr>
          <p:blipFill>
            <a:blip r:embed="rId3"/>
            <a:srcRect l="22213" t="51490" r="25081" b="6525"/>
            <a:stretch>
              <a:fillRect/>
            </a:stretch>
          </p:blipFill>
          <p:spPr>
            <a:xfrm>
              <a:off x="0" y="0"/>
              <a:ext cx="7175500" cy="186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4" name="1 2 1 3 1 2 1 4 1 2 1 3 1 2 1"/>
            <p:cNvSpPr txBox="1"/>
            <p:nvPr/>
          </p:nvSpPr>
          <p:spPr>
            <a:xfrm>
              <a:off x="546100" y="1955800"/>
              <a:ext cx="4411124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1 2 1 3 1 2 1 4 1 2 1 3 1 2 1 </a:t>
              </a:r>
            </a:p>
          </p:txBody>
        </p:sp>
      </p:grpSp>
      <p:graphicFrame>
        <p:nvGraphicFramePr>
          <p:cNvPr id="496" name="Table"/>
          <p:cNvGraphicFramePr/>
          <p:nvPr/>
        </p:nvGraphicFramePr>
        <p:xfrm>
          <a:off x="15163800" y="4866361"/>
          <a:ext cx="6509411" cy="2620395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99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7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339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ruler</a:t>
                      </a:r>
                    </a:p>
                  </a:txBody>
                  <a:tcPr marL="38100" marR="38100" marT="38100" marB="381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615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" 1 "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615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" 1 2 1 "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615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" 1 2 1 3 1 2 1 "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615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" 1 2 1 3 1 2 1 4 1 2 1 3 1 2 1 " 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7" name="End-of-loop trace"/>
          <p:cNvSpPr txBox="1"/>
          <p:nvPr/>
        </p:nvSpPr>
        <p:spPr>
          <a:xfrm>
            <a:off x="16992600" y="7366000"/>
            <a:ext cx="46101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/>
          <a:lstStyle/>
          <a:p>
            <a:pPr lvl="1" indent="0">
              <a:lnSpc>
                <a:spcPts val="2800"/>
              </a:lnSpc>
              <a:spcBef>
                <a:spcPts val="1800"/>
              </a:spcBef>
              <a:buFont typeface="Gill Sans"/>
              <a:tabLst>
                <a:tab pos="2476500" algn="l"/>
              </a:tabLst>
              <a:defRPr sz="2400">
                <a:solidFill>
                  <a:srgbClr val="005493"/>
                </a:solidFill>
              </a:defRPr>
            </a:pPr>
            <a:r>
              <a:t>End-of-loop trace</a:t>
            </a:r>
          </a:p>
        </p:txBody>
      </p:sp>
      <p:sp>
        <p:nvSpPr>
          <p:cNvPr id="498" name="Note: Small program can produce huge amount of output."/>
          <p:cNvSpPr txBox="1"/>
          <p:nvPr/>
        </p:nvSpPr>
        <p:spPr>
          <a:xfrm>
            <a:off x="1181100" y="11696700"/>
            <a:ext cx="13639800" cy="105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Note: </a:t>
            </a:r>
            <a:r>
              <a:rPr>
                <a:solidFill>
                  <a:srgbClr val="000000"/>
                </a:solidFill>
              </a:rPr>
              <a:t>Small program can produce huge amount of output.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animBg="1" advAuto="0"/>
      <p:bldP spid="487" grpId="0" animBg="1" advAuto="0"/>
      <p:bldP spid="490" grpId="0" animBg="1" advAuto="0"/>
      <p:bldP spid="491" grpId="0" build="p" bldLvl="5" animBg="1" advAuto="0"/>
      <p:bldP spid="492" grpId="0" animBg="1" advAuto="0"/>
      <p:bldP spid="495" grpId="0" animBg="1" advAuto="0"/>
      <p:bldP spid="496" grpId="0" animBg="1" advAuto="0"/>
      <p:bldP spid="497" grpId="0" animBg="1" advAuto="0"/>
      <p:bldP spid="498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6E59-F965-2F4D-BD4C-8DEA487B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when to use each type of loop!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9AF8-2A7C-534E-8897-8942100E80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1778000"/>
            <a:ext cx="21005800" cy="6085840"/>
          </a:xfrm>
        </p:spPr>
        <p:txBody>
          <a:bodyPr/>
          <a:lstStyle/>
          <a:p>
            <a:r>
              <a:rPr lang="en-US" dirty="0">
                <a:latin typeface="Lucida Sans Typewriter" panose="020B0509030504030204" pitchFamily="49" charset="77"/>
              </a:rPr>
              <a:t>for</a:t>
            </a:r>
            <a:r>
              <a:rPr lang="en-US" dirty="0"/>
              <a:t> loop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you know exactly how many times loop is to be executed</a:t>
            </a:r>
          </a:p>
          <a:p>
            <a:pPr indent="0"/>
            <a:r>
              <a:rPr lang="en-US" dirty="0">
                <a:latin typeface="Lucida Sans Typewriter" panose="020B0509030504030204" pitchFamily="49" charset="77"/>
              </a:rPr>
              <a:t>while</a:t>
            </a:r>
            <a:r>
              <a:rPr lang="en-US" dirty="0"/>
              <a:t> loop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loop may be executing zero times</a:t>
            </a:r>
          </a:p>
          <a:p>
            <a:pPr indent="0"/>
            <a:r>
              <a:rPr lang="en-US" dirty="0" err="1">
                <a:latin typeface="Lucida Sans Typewriter" panose="020B0509030504030204" pitchFamily="49" charset="77"/>
              </a:rPr>
              <a:t>do..while</a:t>
            </a:r>
            <a:r>
              <a:rPr lang="en-US" dirty="0">
                <a:latin typeface="Lucida Sans Typewriter" panose="020B0509030504030204" pitchFamily="49" charset="77"/>
              </a:rPr>
              <a:t> </a:t>
            </a:r>
            <a:r>
              <a:rPr lang="en-US" dirty="0"/>
              <a:t>loop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loop must execute at least once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795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9D94-265C-F04B-ABB5-B61EDC8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</a:t>
            </a:r>
            <a:r>
              <a:rPr lang="en-US" dirty="0">
                <a:latin typeface="Lucida Sans Typewriter" panose="020B0509030504030204" pitchFamily="49" charset="77"/>
              </a:rPr>
              <a:t>for</a:t>
            </a:r>
            <a:r>
              <a:rPr lang="en-US" dirty="0"/>
              <a:t> loop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9954B-D82B-BA4D-B72F-4688BD5D284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1778000"/>
            <a:ext cx="21005800" cy="6177280"/>
          </a:xfrm>
        </p:spPr>
        <p:txBody>
          <a:bodyPr/>
          <a:lstStyle/>
          <a:p>
            <a:r>
              <a:rPr lang="en-US" sz="4400" dirty="0"/>
              <a:t>If a variable is declared in the for loop header, its scope extends to the end of the for loop.</a:t>
            </a:r>
          </a:p>
          <a:p>
            <a:endParaRPr lang="en-US" sz="4400" dirty="0"/>
          </a:p>
          <a:p>
            <a:r>
              <a:rPr lang="en-US" sz="4400" dirty="0">
                <a:latin typeface="Lucida Sans Typewriter" panose="020B0509030504030204" pitchFamily="49" charset="77"/>
              </a:rPr>
              <a:t>for(</a:t>
            </a:r>
            <a:r>
              <a:rPr lang="en-US" sz="4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int x</a:t>
            </a:r>
            <a:r>
              <a:rPr lang="en-US" sz="4400" dirty="0">
                <a:latin typeface="Lucida Sans Typewriter" panose="020B0509030504030204" pitchFamily="49" charset="77"/>
              </a:rPr>
              <a:t> = 1; x &lt;= n; x++) {</a:t>
            </a:r>
          </a:p>
          <a:p>
            <a:r>
              <a:rPr lang="en-US" sz="4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	// x can be accessed here</a:t>
            </a:r>
          </a:p>
          <a:p>
            <a:r>
              <a:rPr lang="en-US" sz="4400" dirty="0">
                <a:latin typeface="Lucida Sans Typewriter" panose="020B0509030504030204" pitchFamily="49" charset="77"/>
              </a:rPr>
              <a:t>} </a:t>
            </a:r>
          </a:p>
          <a:p>
            <a:r>
              <a:rPr lang="en-US" sz="4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// x is no longer defined.</a:t>
            </a:r>
          </a:p>
        </p:txBody>
      </p:sp>
    </p:spTree>
    <p:extLst>
      <p:ext uri="{BB962C8B-B14F-4D97-AF65-F5344CB8AC3E}">
        <p14:creationId xmlns:p14="http://schemas.microsoft.com/office/powerpoint/2010/main" val="11767212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4927-7D01-304D-8E9A-105B6583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</a:t>
            </a:r>
            <a:r>
              <a:rPr lang="en-US" dirty="0">
                <a:latin typeface="Lucida Sans Typewriter" panose="020B0509030504030204" pitchFamily="49" charset="77"/>
              </a:rPr>
              <a:t>for</a:t>
            </a:r>
            <a:r>
              <a:rPr lang="en-US" dirty="0"/>
              <a:t> loop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B7E8-27C9-AA47-A358-51A66ED0750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1778000"/>
            <a:ext cx="21005800" cy="6634480"/>
          </a:xfrm>
        </p:spPr>
        <p:txBody>
          <a:bodyPr/>
          <a:lstStyle/>
          <a:p>
            <a:r>
              <a:rPr lang="en-US" dirty="0"/>
              <a:t>If a variable is declared in the for loop header, its scope extends to the end of the </a:t>
            </a:r>
            <a:r>
              <a:rPr lang="en-US" dirty="0" err="1"/>
              <a:t>forloop</a:t>
            </a:r>
            <a:r>
              <a:rPr lang="en-US" dirty="0"/>
              <a:t>.</a:t>
            </a:r>
          </a:p>
          <a:p>
            <a:r>
              <a:rPr lang="en-US" dirty="0"/>
              <a:t>However, can declare before the for loop and initialize in the for loop.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int x;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for(x = 1; x &lt;= n; x++){</a:t>
            </a:r>
          </a:p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	// x can be accessed here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}</a:t>
            </a:r>
          </a:p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// x is still in scope here</a:t>
            </a:r>
          </a:p>
          <a:p>
            <a:br>
              <a:rPr lang="en-US" dirty="0">
                <a:latin typeface="Lucida Sans Typewriter" panose="020B0509030504030204" pitchFamily="49" charset="77"/>
              </a:rPr>
            </a:br>
            <a:endParaRPr lang="en-US" dirty="0">
              <a:latin typeface="Lucida Sans Typewriter" panose="020B0509030504030204" pitchFamily="49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418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"/>
          <p:cNvSpPr/>
          <p:nvPr/>
        </p:nvSpPr>
        <p:spPr>
          <a:xfrm>
            <a:off x="3376810" y="2355651"/>
            <a:ext cx="17634944" cy="185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29" extrusionOk="0">
                <a:moveTo>
                  <a:pt x="0" y="0"/>
                </a:moveTo>
                <a:cubicBezTo>
                  <a:pt x="0" y="0"/>
                  <a:pt x="1079" y="21600"/>
                  <a:pt x="10448" y="21121"/>
                </a:cubicBezTo>
                <a:cubicBezTo>
                  <a:pt x="19818" y="20643"/>
                  <a:pt x="21600" y="768"/>
                  <a:pt x="21600" y="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 w="25400">
            <a:miter lim="400000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Context: basic building blocks for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Context: basic building blocks for programming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8" name="any program you might want to write"/>
          <p:cNvSpPr txBox="1"/>
          <p:nvPr/>
        </p:nvSpPr>
        <p:spPr>
          <a:xfrm>
            <a:off x="8702984" y="3077170"/>
            <a:ext cx="71304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79898" marR="79898">
              <a:lnSpc>
                <a:spcPts val="3600"/>
              </a:lnSpc>
              <a:buClr>
                <a:srgbClr val="8A8A8A"/>
              </a:buClr>
              <a:buFont typeface="Comic Sans MS"/>
              <a:defRPr sz="30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r>
              <a:t>any program you might want to write</a:t>
            </a:r>
          </a:p>
        </p:txBody>
      </p:sp>
      <p:grpSp>
        <p:nvGrpSpPr>
          <p:cNvPr id="121" name="Group"/>
          <p:cNvGrpSpPr/>
          <p:nvPr/>
        </p:nvGrpSpPr>
        <p:grpSpPr>
          <a:xfrm>
            <a:off x="11042650" y="4203700"/>
            <a:ext cx="2301876" cy="1066800"/>
            <a:chOff x="0" y="0"/>
            <a:chExt cx="2301875" cy="1066800"/>
          </a:xfrm>
        </p:grpSpPr>
        <p:sp>
          <p:nvSpPr>
            <p:cNvPr id="119" name="Rectangle"/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" name="objects"/>
            <p:cNvSpPr txBox="1"/>
            <p:nvPr/>
          </p:nvSpPr>
          <p:spPr>
            <a:xfrm>
              <a:off x="385575" y="264318"/>
              <a:ext cx="153072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600"/>
                </a:lnSpc>
                <a:buClr>
                  <a:srgbClr val="8A8A8A"/>
                </a:buClr>
                <a:buFont typeface="Comic Sans MS"/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</a:defRPr>
              </a:lvl1pPr>
            </a:lstStyle>
            <a:p>
              <a:r>
                <a:t>objects</a:t>
              </a:r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9823450" y="5283200"/>
            <a:ext cx="4876800" cy="1066800"/>
            <a:chOff x="0" y="0"/>
            <a:chExt cx="4876800" cy="1066800"/>
          </a:xfrm>
        </p:grpSpPr>
        <p:sp>
          <p:nvSpPr>
            <p:cNvPr id="122" name="Rectangle"/>
            <p:cNvSpPr/>
            <p:nvPr/>
          </p:nvSpPr>
          <p:spPr>
            <a:xfrm>
              <a:off x="0" y="0"/>
              <a:ext cx="4876800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" name="functions and modules"/>
            <p:cNvSpPr txBox="1"/>
            <p:nvPr/>
          </p:nvSpPr>
          <p:spPr>
            <a:xfrm>
              <a:off x="222057" y="251618"/>
              <a:ext cx="443268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600"/>
                </a:lnSpc>
                <a:buClr>
                  <a:srgbClr val="8A8A8A"/>
                </a:buClr>
                <a:buFont typeface="Comic Sans MS"/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</a:defRPr>
              </a:lvl1pPr>
            </a:lstStyle>
            <a:p>
              <a:r>
                <a:t>functions and modules</a:t>
              </a:r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8299450" y="6350000"/>
            <a:ext cx="7924800" cy="1066800"/>
            <a:chOff x="0" y="0"/>
            <a:chExt cx="7924800" cy="1066800"/>
          </a:xfrm>
        </p:grpSpPr>
        <p:sp>
          <p:nvSpPr>
            <p:cNvPr id="125" name="Rectangle"/>
            <p:cNvSpPr/>
            <p:nvPr/>
          </p:nvSpPr>
          <p:spPr>
            <a:xfrm>
              <a:off x="0" y="0"/>
              <a:ext cx="7924800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" name="graphics, sound, and image I/O"/>
            <p:cNvSpPr txBox="1"/>
            <p:nvPr/>
          </p:nvSpPr>
          <p:spPr>
            <a:xfrm>
              <a:off x="938666" y="251618"/>
              <a:ext cx="604747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600"/>
                </a:lnSpc>
                <a:buClr>
                  <a:srgbClr val="8A8A8A"/>
                </a:buClr>
                <a:buFont typeface="Comic Sans MS"/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</a:defRPr>
              </a:lvl1pPr>
            </a:lstStyle>
            <a:p>
              <a:r>
                <a:t>graphics, sound, and image I/O</a:t>
              </a:r>
            </a:p>
          </p:txBody>
        </p:sp>
      </p:grpSp>
      <p:grpSp>
        <p:nvGrpSpPr>
          <p:cNvPr id="130" name="Group"/>
          <p:cNvGrpSpPr/>
          <p:nvPr/>
        </p:nvGrpSpPr>
        <p:grpSpPr>
          <a:xfrm>
            <a:off x="11042650" y="7404100"/>
            <a:ext cx="2301876" cy="1066800"/>
            <a:chOff x="0" y="0"/>
            <a:chExt cx="2301875" cy="1066800"/>
          </a:xfrm>
        </p:grpSpPr>
        <p:sp>
          <p:nvSpPr>
            <p:cNvPr id="128" name="Rectangle"/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" name="arrays"/>
            <p:cNvSpPr txBox="1"/>
            <p:nvPr/>
          </p:nvSpPr>
          <p:spPr>
            <a:xfrm>
              <a:off x="492247" y="264319"/>
              <a:ext cx="132273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600"/>
                </a:lnSpc>
                <a:buClr>
                  <a:srgbClr val="8A8A8A"/>
                </a:buClr>
                <a:buFont typeface="Comic Sans MS"/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</a:defRPr>
              </a:lvl1pPr>
            </a:lstStyle>
            <a:p>
              <a:r>
                <a:t>arrays</a:t>
              </a:r>
            </a:p>
          </p:txBody>
        </p:sp>
      </p:grpSp>
      <p:grpSp>
        <p:nvGrpSpPr>
          <p:cNvPr id="133" name="Group"/>
          <p:cNvGrpSpPr/>
          <p:nvPr/>
        </p:nvGrpSpPr>
        <p:grpSpPr>
          <a:xfrm>
            <a:off x="9213850" y="8483600"/>
            <a:ext cx="5791200" cy="1066800"/>
            <a:chOff x="0" y="0"/>
            <a:chExt cx="5791200" cy="1066800"/>
          </a:xfrm>
        </p:grpSpPr>
        <p:sp>
          <p:nvSpPr>
            <p:cNvPr id="131" name="Rectangle"/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conditionals and loops"/>
            <p:cNvSpPr txBox="1"/>
            <p:nvPr/>
          </p:nvSpPr>
          <p:spPr>
            <a:xfrm>
              <a:off x="700466" y="251619"/>
              <a:ext cx="439026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600"/>
                </a:lnSpc>
                <a:buClr>
                  <a:srgbClr val="8A8A8A"/>
                </a:buClr>
                <a:buFont typeface="Comic Sans MS"/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</a:defRPr>
              </a:lvl1pPr>
            </a:lstStyle>
            <a:p>
              <a:r>
                <a:t>conditionals and loops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9823450" y="9550400"/>
            <a:ext cx="2279650" cy="1066800"/>
            <a:chOff x="0" y="0"/>
            <a:chExt cx="2279650" cy="1066800"/>
          </a:xfrm>
        </p:grpSpPr>
        <p:sp>
          <p:nvSpPr>
            <p:cNvPr id="134" name="Rectangle"/>
            <p:cNvSpPr/>
            <p:nvPr/>
          </p:nvSpPr>
          <p:spPr>
            <a:xfrm>
              <a:off x="0" y="0"/>
              <a:ext cx="2279650" cy="1066800"/>
            </a:xfrm>
            <a:prstGeom prst="rect">
              <a:avLst/>
            </a:prstGeom>
            <a:solidFill>
              <a:srgbClr val="00549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Math"/>
            <p:cNvSpPr txBox="1"/>
            <p:nvPr/>
          </p:nvSpPr>
          <p:spPr>
            <a:xfrm>
              <a:off x="552053" y="232569"/>
              <a:ext cx="117554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800"/>
                </a:lnSpc>
                <a:buClr>
                  <a:srgbClr val="FFFFFF"/>
                </a:buClr>
                <a:buFont typeface="Comic Sans MS"/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Math</a:t>
              </a:r>
            </a:p>
          </p:txBody>
        </p:sp>
      </p:grpSp>
      <p:grpSp>
        <p:nvGrpSpPr>
          <p:cNvPr id="139" name="Group"/>
          <p:cNvGrpSpPr/>
          <p:nvPr/>
        </p:nvGrpSpPr>
        <p:grpSpPr>
          <a:xfrm>
            <a:off x="12103100" y="9550400"/>
            <a:ext cx="2301876" cy="1066800"/>
            <a:chOff x="0" y="0"/>
            <a:chExt cx="2301875" cy="1066800"/>
          </a:xfrm>
        </p:grpSpPr>
        <p:sp>
          <p:nvSpPr>
            <p:cNvPr id="137" name="Rectangle"/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00549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text I/O"/>
            <p:cNvSpPr txBox="1"/>
            <p:nvPr/>
          </p:nvSpPr>
          <p:spPr>
            <a:xfrm>
              <a:off x="281582" y="232569"/>
              <a:ext cx="173871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800"/>
                </a:lnSpc>
                <a:buClr>
                  <a:srgbClr val="FFFFFF"/>
                </a:buClr>
                <a:buFont typeface="Comic Sans MS"/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text I/O</a:t>
              </a:r>
            </a:p>
          </p:txBody>
        </p:sp>
      </p:grpSp>
      <p:grpSp>
        <p:nvGrpSpPr>
          <p:cNvPr id="142" name="Group"/>
          <p:cNvGrpSpPr/>
          <p:nvPr/>
        </p:nvGrpSpPr>
        <p:grpSpPr>
          <a:xfrm>
            <a:off x="12109450" y="10617200"/>
            <a:ext cx="5791200" cy="1066800"/>
            <a:chOff x="0" y="0"/>
            <a:chExt cx="5791200" cy="1066800"/>
          </a:xfrm>
        </p:grpSpPr>
        <p:sp>
          <p:nvSpPr>
            <p:cNvPr id="140" name="Rectangle"/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00549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" name="assignment statements"/>
            <p:cNvSpPr txBox="1"/>
            <p:nvPr/>
          </p:nvSpPr>
          <p:spPr>
            <a:xfrm>
              <a:off x="507305" y="232569"/>
              <a:ext cx="477659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800"/>
                </a:lnSpc>
                <a:buClr>
                  <a:srgbClr val="FFFFFF"/>
                </a:buClr>
                <a:buFont typeface="Comic Sans MS"/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assignment statements</a:t>
              </a:r>
            </a:p>
          </p:txBody>
        </p:sp>
      </p:grpSp>
      <p:grpSp>
        <p:nvGrpSpPr>
          <p:cNvPr id="145" name="Group"/>
          <p:cNvGrpSpPr/>
          <p:nvPr/>
        </p:nvGrpSpPr>
        <p:grpSpPr>
          <a:xfrm>
            <a:off x="6334125" y="10617200"/>
            <a:ext cx="5768975" cy="1066800"/>
            <a:chOff x="0" y="0"/>
            <a:chExt cx="5768975" cy="1066800"/>
          </a:xfrm>
        </p:grpSpPr>
        <p:sp>
          <p:nvSpPr>
            <p:cNvPr id="143" name="Rectangle"/>
            <p:cNvSpPr/>
            <p:nvPr/>
          </p:nvSpPr>
          <p:spPr>
            <a:xfrm>
              <a:off x="0" y="0"/>
              <a:ext cx="5768975" cy="1066800"/>
            </a:xfrm>
            <a:prstGeom prst="rect">
              <a:avLst/>
            </a:prstGeom>
            <a:solidFill>
              <a:srgbClr val="00549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" name="primitive data types"/>
            <p:cNvSpPr txBox="1"/>
            <p:nvPr/>
          </p:nvSpPr>
          <p:spPr>
            <a:xfrm>
              <a:off x="830956" y="232569"/>
              <a:ext cx="410706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>
                <a:lnSpc>
                  <a:spcPts val="3800"/>
                </a:lnSpc>
                <a:buClr>
                  <a:srgbClr val="FFFFFF"/>
                </a:buClr>
                <a:buFont typeface="Comic Sans MS"/>
                <a:defRPr sz="3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primitive data types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476250" y="8635315"/>
            <a:ext cx="9223872" cy="4048116"/>
            <a:chOff x="0" y="212328"/>
            <a:chExt cx="9223871" cy="4048114"/>
          </a:xfrm>
        </p:grpSpPr>
        <p:grpSp>
          <p:nvGrpSpPr>
            <p:cNvPr id="149" name="Group"/>
            <p:cNvGrpSpPr/>
            <p:nvPr/>
          </p:nvGrpSpPr>
          <p:grpSpPr>
            <a:xfrm>
              <a:off x="0" y="1629860"/>
              <a:ext cx="9223872" cy="2630584"/>
              <a:chOff x="0" y="0"/>
              <a:chExt cx="9223871" cy="2630582"/>
            </a:xfrm>
          </p:grpSpPr>
          <p:sp>
            <p:nvSpPr>
              <p:cNvPr id="146" name="Previous lecture:…"/>
              <p:cNvSpPr txBox="1"/>
              <p:nvPr/>
            </p:nvSpPr>
            <p:spPr>
              <a:xfrm>
                <a:off x="0" y="1770851"/>
                <a:ext cx="5067300" cy="859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>
                  <a:lnSpc>
                    <a:spcPts val="3000"/>
                  </a:lnSpc>
                  <a:tabLst>
                    <a:tab pos="1816100" algn="l"/>
                  </a:tabLst>
                  <a:defRPr sz="2700"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t>Previous lecture:</a:t>
                </a:r>
              </a:p>
              <a:p>
                <a:pPr>
                  <a:lnSpc>
                    <a:spcPts val="3000"/>
                  </a:lnSpc>
                  <a:tabLst>
                    <a:tab pos="1816100" algn="l"/>
                  </a:tabLst>
                  <a:defRPr sz="2700">
                    <a:uFill>
                      <a:solidFill>
                        <a:srgbClr val="000000"/>
                      </a:solidFill>
                    </a:uFill>
                  </a:defRPr>
                </a:pPr>
                <a:r>
                  <a:t>equivalent to a calculator</a:t>
                </a:r>
              </a:p>
            </p:txBody>
          </p:sp>
          <p:sp>
            <p:nvSpPr>
              <p:cNvPr id="147" name="Line"/>
              <p:cNvSpPr/>
              <p:nvPr/>
            </p:nvSpPr>
            <p:spPr>
              <a:xfrm flipV="1">
                <a:off x="4108450" y="0"/>
                <a:ext cx="5115422" cy="348452"/>
              </a:xfrm>
              <a:prstGeom prst="line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48" name="Line"/>
              <p:cNvSpPr/>
              <p:nvPr/>
            </p:nvSpPr>
            <p:spPr>
              <a:xfrm>
                <a:off x="4139472" y="356984"/>
                <a:ext cx="1678220" cy="649983"/>
              </a:xfrm>
              <a:prstGeom prst="line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50" name="Calculator_casio.tiff" descr="Calculator_casio.tiff"/>
            <p:cNvPicPr>
              <a:picLocks noChangeAspect="1"/>
            </p:cNvPicPr>
            <p:nvPr/>
          </p:nvPicPr>
          <p:blipFill>
            <a:blip r:embed="rId2"/>
            <a:srcRect l="9514" t="5841" r="7370" b="8202"/>
            <a:stretch>
              <a:fillRect/>
            </a:stretch>
          </p:blipFill>
          <p:spPr>
            <a:xfrm>
              <a:off x="1377841" y="212328"/>
              <a:ext cx="2083012" cy="312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580" extrusionOk="0">
                  <a:moveTo>
                    <a:pt x="16661" y="0"/>
                  </a:moveTo>
                  <a:lnTo>
                    <a:pt x="15185" y="22"/>
                  </a:lnTo>
                  <a:cubicBezTo>
                    <a:pt x="14372" y="33"/>
                    <a:pt x="13087" y="62"/>
                    <a:pt x="12330" y="85"/>
                  </a:cubicBezTo>
                  <a:cubicBezTo>
                    <a:pt x="11574" y="108"/>
                    <a:pt x="10292" y="145"/>
                    <a:pt x="9484" y="167"/>
                  </a:cubicBezTo>
                  <a:cubicBezTo>
                    <a:pt x="6267" y="256"/>
                    <a:pt x="667" y="521"/>
                    <a:pt x="434" y="595"/>
                  </a:cubicBezTo>
                  <a:cubicBezTo>
                    <a:pt x="-21" y="739"/>
                    <a:pt x="-95" y="1212"/>
                    <a:pt x="103" y="2703"/>
                  </a:cubicBezTo>
                  <a:cubicBezTo>
                    <a:pt x="176" y="3256"/>
                    <a:pt x="331" y="4446"/>
                    <a:pt x="450" y="5345"/>
                  </a:cubicBezTo>
                  <a:cubicBezTo>
                    <a:pt x="569" y="6244"/>
                    <a:pt x="693" y="7176"/>
                    <a:pt x="728" y="7418"/>
                  </a:cubicBezTo>
                  <a:cubicBezTo>
                    <a:pt x="763" y="7660"/>
                    <a:pt x="836" y="8190"/>
                    <a:pt x="888" y="8594"/>
                  </a:cubicBezTo>
                  <a:cubicBezTo>
                    <a:pt x="999" y="9457"/>
                    <a:pt x="1177" y="10815"/>
                    <a:pt x="1603" y="13999"/>
                  </a:cubicBezTo>
                  <a:cubicBezTo>
                    <a:pt x="1775" y="15279"/>
                    <a:pt x="1944" y="16562"/>
                    <a:pt x="1980" y="16850"/>
                  </a:cubicBezTo>
                  <a:cubicBezTo>
                    <a:pt x="2065" y="17540"/>
                    <a:pt x="2159" y="18206"/>
                    <a:pt x="2266" y="18925"/>
                  </a:cubicBezTo>
                  <a:cubicBezTo>
                    <a:pt x="2314" y="19248"/>
                    <a:pt x="2368" y="19680"/>
                    <a:pt x="2389" y="19888"/>
                  </a:cubicBezTo>
                  <a:cubicBezTo>
                    <a:pt x="2529" y="21300"/>
                    <a:pt x="2619" y="21408"/>
                    <a:pt x="3799" y="21500"/>
                  </a:cubicBezTo>
                  <a:cubicBezTo>
                    <a:pt x="4123" y="21525"/>
                    <a:pt x="4473" y="21552"/>
                    <a:pt x="4576" y="21560"/>
                  </a:cubicBezTo>
                  <a:cubicBezTo>
                    <a:pt x="5091" y="21600"/>
                    <a:pt x="7180" y="21578"/>
                    <a:pt x="8396" y="21521"/>
                  </a:cubicBezTo>
                  <a:cubicBezTo>
                    <a:pt x="12866" y="21312"/>
                    <a:pt x="17128" y="20991"/>
                    <a:pt x="18644" y="20748"/>
                  </a:cubicBezTo>
                  <a:cubicBezTo>
                    <a:pt x="18920" y="20704"/>
                    <a:pt x="19344" y="20648"/>
                    <a:pt x="19585" y="20622"/>
                  </a:cubicBezTo>
                  <a:cubicBezTo>
                    <a:pt x="20715" y="20501"/>
                    <a:pt x="21102" y="20442"/>
                    <a:pt x="21233" y="20376"/>
                  </a:cubicBezTo>
                  <a:cubicBezTo>
                    <a:pt x="21383" y="20300"/>
                    <a:pt x="21505" y="20035"/>
                    <a:pt x="21429" y="19953"/>
                  </a:cubicBezTo>
                  <a:cubicBezTo>
                    <a:pt x="21405" y="19927"/>
                    <a:pt x="21412" y="19803"/>
                    <a:pt x="21442" y="19677"/>
                  </a:cubicBezTo>
                  <a:cubicBezTo>
                    <a:pt x="21473" y="19544"/>
                    <a:pt x="21470" y="19417"/>
                    <a:pt x="21438" y="19375"/>
                  </a:cubicBezTo>
                  <a:cubicBezTo>
                    <a:pt x="21407" y="19335"/>
                    <a:pt x="21394" y="18951"/>
                    <a:pt x="21409" y="18523"/>
                  </a:cubicBezTo>
                  <a:cubicBezTo>
                    <a:pt x="21432" y="17878"/>
                    <a:pt x="21414" y="17637"/>
                    <a:pt x="21303" y="17119"/>
                  </a:cubicBezTo>
                  <a:cubicBezTo>
                    <a:pt x="21134" y="16333"/>
                    <a:pt x="21072" y="16059"/>
                    <a:pt x="21029" y="15927"/>
                  </a:cubicBezTo>
                  <a:cubicBezTo>
                    <a:pt x="21010" y="15869"/>
                    <a:pt x="20935" y="15559"/>
                    <a:pt x="20865" y="15236"/>
                  </a:cubicBezTo>
                  <a:cubicBezTo>
                    <a:pt x="20795" y="14913"/>
                    <a:pt x="20686" y="14450"/>
                    <a:pt x="20620" y="14208"/>
                  </a:cubicBezTo>
                  <a:cubicBezTo>
                    <a:pt x="20553" y="13966"/>
                    <a:pt x="20451" y="13570"/>
                    <a:pt x="20395" y="13328"/>
                  </a:cubicBezTo>
                  <a:cubicBezTo>
                    <a:pt x="20339" y="13086"/>
                    <a:pt x="20255" y="12718"/>
                    <a:pt x="20207" y="12511"/>
                  </a:cubicBezTo>
                  <a:cubicBezTo>
                    <a:pt x="20158" y="12304"/>
                    <a:pt x="20088" y="12003"/>
                    <a:pt x="20051" y="11842"/>
                  </a:cubicBezTo>
                  <a:cubicBezTo>
                    <a:pt x="20015" y="11681"/>
                    <a:pt x="19959" y="11453"/>
                    <a:pt x="19929" y="11338"/>
                  </a:cubicBezTo>
                  <a:cubicBezTo>
                    <a:pt x="19898" y="11222"/>
                    <a:pt x="19828" y="10920"/>
                    <a:pt x="19773" y="10666"/>
                  </a:cubicBezTo>
                  <a:cubicBezTo>
                    <a:pt x="19718" y="10413"/>
                    <a:pt x="19633" y="10094"/>
                    <a:pt x="19585" y="9956"/>
                  </a:cubicBezTo>
                  <a:cubicBezTo>
                    <a:pt x="19537" y="9818"/>
                    <a:pt x="19485" y="9608"/>
                    <a:pt x="19466" y="9493"/>
                  </a:cubicBezTo>
                  <a:cubicBezTo>
                    <a:pt x="19448" y="9378"/>
                    <a:pt x="19387" y="9106"/>
                    <a:pt x="19332" y="8887"/>
                  </a:cubicBezTo>
                  <a:cubicBezTo>
                    <a:pt x="19276" y="8668"/>
                    <a:pt x="19206" y="8376"/>
                    <a:pt x="19176" y="8237"/>
                  </a:cubicBezTo>
                  <a:cubicBezTo>
                    <a:pt x="19146" y="8099"/>
                    <a:pt x="19039" y="7636"/>
                    <a:pt x="18935" y="7209"/>
                  </a:cubicBezTo>
                  <a:cubicBezTo>
                    <a:pt x="18831" y="6783"/>
                    <a:pt x="18725" y="6330"/>
                    <a:pt x="18702" y="6203"/>
                  </a:cubicBezTo>
                  <a:cubicBezTo>
                    <a:pt x="18679" y="6077"/>
                    <a:pt x="18639" y="5955"/>
                    <a:pt x="18612" y="5932"/>
                  </a:cubicBezTo>
                  <a:cubicBezTo>
                    <a:pt x="18585" y="5909"/>
                    <a:pt x="18542" y="5752"/>
                    <a:pt x="18518" y="5584"/>
                  </a:cubicBezTo>
                  <a:cubicBezTo>
                    <a:pt x="18493" y="5416"/>
                    <a:pt x="18447" y="5268"/>
                    <a:pt x="18415" y="5255"/>
                  </a:cubicBezTo>
                  <a:cubicBezTo>
                    <a:pt x="18384" y="5242"/>
                    <a:pt x="18375" y="5198"/>
                    <a:pt x="18395" y="5156"/>
                  </a:cubicBezTo>
                  <a:cubicBezTo>
                    <a:pt x="18415" y="5115"/>
                    <a:pt x="18377" y="4896"/>
                    <a:pt x="18309" y="4668"/>
                  </a:cubicBezTo>
                  <a:cubicBezTo>
                    <a:pt x="18200" y="4304"/>
                    <a:pt x="17914" y="3089"/>
                    <a:pt x="17843" y="2684"/>
                  </a:cubicBezTo>
                  <a:cubicBezTo>
                    <a:pt x="17749" y="2145"/>
                    <a:pt x="17458" y="1147"/>
                    <a:pt x="17385" y="1118"/>
                  </a:cubicBezTo>
                  <a:cubicBezTo>
                    <a:pt x="17338" y="1100"/>
                    <a:pt x="17303" y="1041"/>
                    <a:pt x="17303" y="984"/>
                  </a:cubicBezTo>
                  <a:cubicBezTo>
                    <a:pt x="17303" y="924"/>
                    <a:pt x="17271" y="885"/>
                    <a:pt x="17225" y="891"/>
                  </a:cubicBezTo>
                  <a:cubicBezTo>
                    <a:pt x="17175" y="898"/>
                    <a:pt x="17130" y="822"/>
                    <a:pt x="17103" y="672"/>
                  </a:cubicBezTo>
                  <a:cubicBezTo>
                    <a:pt x="17040" y="323"/>
                    <a:pt x="16989" y="222"/>
                    <a:pt x="16816" y="107"/>
                  </a:cubicBezTo>
                  <a:lnTo>
                    <a:pt x="1666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"/>
          <p:cNvGrpSpPr/>
          <p:nvPr/>
        </p:nvGrpSpPr>
        <p:grpSpPr>
          <a:xfrm>
            <a:off x="9220200" y="6540500"/>
            <a:ext cx="13627100" cy="5253931"/>
            <a:chOff x="0" y="0"/>
            <a:chExt cx="13627100" cy="5253930"/>
          </a:xfrm>
        </p:grpSpPr>
        <p:grpSp>
          <p:nvGrpSpPr>
            <p:cNvPr id="157" name="Group"/>
            <p:cNvGrpSpPr/>
            <p:nvPr/>
          </p:nvGrpSpPr>
          <p:grpSpPr>
            <a:xfrm>
              <a:off x="0" y="1943100"/>
              <a:ext cx="13627100" cy="3310831"/>
              <a:chOff x="0" y="0"/>
              <a:chExt cx="13627100" cy="3310830"/>
            </a:xfrm>
          </p:grpSpPr>
          <p:sp>
            <p:nvSpPr>
              <p:cNvPr id="152" name="This lecture:…"/>
              <p:cNvSpPr txBox="1"/>
              <p:nvPr/>
            </p:nvSpPr>
            <p:spPr>
              <a:xfrm>
                <a:off x="9283700" y="2451100"/>
                <a:ext cx="4343400" cy="859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>
                  <a:lnSpc>
                    <a:spcPts val="3000"/>
                  </a:lnSpc>
                  <a:tabLst>
                    <a:tab pos="1816100" algn="l"/>
                  </a:tabLst>
                  <a:defRPr sz="270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t>This lecture:</a:t>
                </a:r>
              </a:p>
              <a:p>
                <a:pPr>
                  <a:lnSpc>
                    <a:spcPts val="3000"/>
                  </a:lnSpc>
                  <a:tabLst>
                    <a:tab pos="1816100" algn="l"/>
                  </a:tabLst>
                  <a:defRPr sz="270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t>to infinity and beyond!</a:t>
                </a:r>
              </a:p>
            </p:txBody>
          </p:sp>
          <p:grpSp>
            <p:nvGrpSpPr>
              <p:cNvPr id="155" name="Group"/>
              <p:cNvGrpSpPr/>
              <p:nvPr/>
            </p:nvGrpSpPr>
            <p:grpSpPr>
              <a:xfrm>
                <a:off x="0" y="0"/>
                <a:ext cx="5778501" cy="1066800"/>
                <a:chOff x="0" y="0"/>
                <a:chExt cx="5778500" cy="1066800"/>
              </a:xfrm>
            </p:grpSpPr>
            <p:sp>
              <p:nvSpPr>
                <p:cNvPr id="153" name="Rectangle"/>
                <p:cNvSpPr/>
                <p:nvPr/>
              </p:nvSpPr>
              <p:spPr>
                <a:xfrm>
                  <a:off x="0" y="0"/>
                  <a:ext cx="5778501" cy="1066800"/>
                </a:xfrm>
                <a:prstGeom prst="rect">
                  <a:avLst/>
                </a:prstGeom>
                <a:solidFill>
                  <a:srgbClr val="005493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>
                    <a:lnSpc>
                      <a:spcPts val="3100"/>
                    </a:lnSpc>
                    <a:defRPr sz="2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54" name="conditionals and loops"/>
                <p:cNvSpPr txBox="1"/>
                <p:nvPr/>
              </p:nvSpPr>
              <p:spPr>
                <a:xfrm>
                  <a:off x="488952" y="277019"/>
                  <a:ext cx="4800601" cy="495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marL="82550" marR="82550">
                    <a:lnSpc>
                      <a:spcPts val="3800"/>
                    </a:lnSpc>
                    <a:buClr>
                      <a:srgbClr val="FFFFFF"/>
                    </a:buClr>
                    <a:buFont typeface="Comic Sans MS"/>
                    <a:defRPr sz="3200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defRPr>
                  </a:lvl1pPr>
                </a:lstStyle>
                <a:p>
                  <a:r>
                    <a:t>conditionals and loops</a:t>
                  </a:r>
                </a:p>
              </p:txBody>
            </p:sp>
          </p:grpSp>
          <p:sp>
            <p:nvSpPr>
              <p:cNvPr id="156" name="Line"/>
              <p:cNvSpPr/>
              <p:nvPr/>
            </p:nvSpPr>
            <p:spPr>
              <a:xfrm flipH="1">
                <a:off x="6034318" y="237926"/>
                <a:ext cx="4235617" cy="285056"/>
              </a:xfrm>
              <a:prstGeom prst="line">
                <a:avLst/>
              </a:prstGeom>
              <a:noFill/>
              <a:ln w="38100" cap="flat">
                <a:solidFill>
                  <a:srgbClr val="8D3124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158" name="Buzz-lightyear-toy-story-3-wallpaper.tiff" descr="Buzz-lightyear-toy-story-3-wallpaper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0" y="0"/>
              <a:ext cx="2844800" cy="426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9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ft031003l.png" descr="ft031003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3" y="3467101"/>
            <a:ext cx="20015202" cy="656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Copyright 2004, FoxTrot by Bill Amend…"/>
          <p:cNvSpPr txBox="1"/>
          <p:nvPr/>
        </p:nvSpPr>
        <p:spPr>
          <a:xfrm>
            <a:off x="15544800" y="10525125"/>
            <a:ext cx="6756400" cy="896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03580" marR="103580" algn="l" defTabSz="2038350">
              <a:lnSpc>
                <a:spcPct val="120000"/>
              </a:lnSpc>
              <a:buClr>
                <a:srgbClr val="606060"/>
              </a:buClr>
              <a:buFont typeface="Comic Sans MS"/>
              <a:tabLst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pPr>
            <a:r>
              <a:t>Copyright 2004, FoxTrot by Bill Amend</a:t>
            </a:r>
          </a:p>
          <a:p>
            <a:pPr marL="103580" marR="103580" algn="l" defTabSz="2038350">
              <a:lnSpc>
                <a:spcPct val="120000"/>
              </a:lnSpc>
              <a:buClr>
                <a:srgbClr val="606060"/>
              </a:buClr>
              <a:buFont typeface="Courier New"/>
              <a:tabLst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hlinkClick r:id="rId3"/>
              </a:rPr>
              <a:t>www.ucomics.com/foxtrot/2003/10/03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op quiz on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loops </a:t>
            </a:r>
          </a:p>
        </p:txBody>
      </p:sp>
      <p:sp>
        <p:nvSpPr>
          <p:cNvPr id="506" name="Q. What does the following program print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does the following program print?</a:t>
            </a: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08" name="public class PQfor…"/>
          <p:cNvSpPr/>
          <p:nvPr/>
        </p:nvSpPr>
        <p:spPr>
          <a:xfrm>
            <a:off x="1308100" y="3200399"/>
            <a:ext cx="10528300" cy="860367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PQfor</a:t>
            </a: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f = 0, g =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&lt;= 10; </a:t>
            </a:r>
            <a:r>
              <a:rPr dirty="0" err="1"/>
              <a:t>i</a:t>
            </a:r>
            <a:r>
              <a:rPr dirty="0"/>
              <a:t>++)</a:t>
            </a:r>
            <a:br>
              <a:rPr dirty="0"/>
            </a:br>
            <a:r>
              <a:rPr dirty="0"/>
              <a:t>      {                     </a:t>
            </a:r>
            <a:br>
              <a:rPr dirty="0"/>
            </a:b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(f);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f = f + g;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g = f - g;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1E614-E2E1-4E1F-9C78-4D188C12AEB1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op quiz on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loops </a:t>
            </a:r>
          </a:p>
        </p:txBody>
      </p:sp>
      <p:sp>
        <p:nvSpPr>
          <p:cNvPr id="511" name="Q. What does the following program print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does the following program print?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13" name="public class PQfor…"/>
          <p:cNvSpPr/>
          <p:nvPr/>
        </p:nvSpPr>
        <p:spPr>
          <a:xfrm>
            <a:off x="1270000" y="3200400"/>
            <a:ext cx="10528300" cy="859240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PQfor</a:t>
            </a: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int f = 0, g = 1;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&lt;= 10; </a:t>
            </a:r>
            <a:r>
              <a:rPr dirty="0" err="1"/>
              <a:t>i</a:t>
            </a:r>
            <a:r>
              <a:rPr dirty="0"/>
              <a:t>++)</a:t>
            </a:r>
            <a:br>
              <a:rPr dirty="0"/>
            </a:br>
            <a:r>
              <a:rPr dirty="0"/>
              <a:t>      {                     </a:t>
            </a:r>
            <a:br>
              <a:rPr dirty="0"/>
            </a:br>
            <a:r>
              <a:rPr dirty="0"/>
              <a:t>         </a:t>
            </a:r>
            <a:r>
              <a:rPr dirty="0" err="1"/>
              <a:t>System.out.println</a:t>
            </a:r>
            <a:r>
              <a:rPr dirty="0"/>
              <a:t>(f);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f = f + g;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g = f - g;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3563600" y="3162300"/>
            <a:ext cx="6057899" cy="8726957"/>
            <a:chOff x="0" y="-114300"/>
            <a:chExt cx="6057899" cy="8726957"/>
          </a:xfrm>
        </p:grpSpPr>
        <p:sp>
          <p:nvSpPr>
            <p:cNvPr id="514" name="A."/>
            <p:cNvSpPr txBox="1"/>
            <p:nvPr/>
          </p:nvSpPr>
          <p:spPr>
            <a:xfrm>
              <a:off x="0" y="546100"/>
              <a:ext cx="1168400" cy="1054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algn="l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</a:defRPr>
              </a:lvl1pPr>
            </a:lstStyle>
            <a:p>
              <a:r>
                <a:t>A. </a:t>
              </a:r>
            </a:p>
          </p:txBody>
        </p:sp>
        <p:graphicFrame>
          <p:nvGraphicFramePr>
            <p:cNvPr id="515" name="Table"/>
            <p:cNvGraphicFramePr/>
            <p:nvPr>
              <p:extLst>
                <p:ext uri="{D42A27DB-BD31-4B8C-83A1-F6EECF244321}">
                  <p14:modId xmlns:p14="http://schemas.microsoft.com/office/powerpoint/2010/main" val="2241292077"/>
                </p:ext>
              </p:extLst>
            </p:nvPr>
          </p:nvGraphicFramePr>
          <p:xfrm>
            <a:off x="2362200" y="637061"/>
            <a:ext cx="3695699" cy="7975596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32897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8336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1833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 err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i</a:t>
                        </a:r>
                        <a:endParaRPr sz="30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endParaRP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34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664633"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b="1" dirty="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55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81280" marR="81280" defTabSz="914400">
                          <a:lnSpc>
                            <a:spcPts val="4200"/>
                          </a:lnSpc>
                          <a:tabLst>
                            <a:tab pos="1816100" algn="l"/>
                          </a:tabLst>
                          <a:defRPr sz="1800"/>
                        </a:pPr>
                        <a:r>
                          <a:rPr sz="3000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34</a:t>
                        </a:r>
                      </a:p>
                    </a:txBody>
                    <a:tcPr marL="0" marR="0" marT="0" marB="0" anchor="ctr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516" name="Beginning-of-loop trace"/>
            <p:cNvSpPr txBox="1"/>
            <p:nvPr/>
          </p:nvSpPr>
          <p:spPr>
            <a:xfrm>
              <a:off x="1447799" y="-114300"/>
              <a:ext cx="4610100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/>
            <a:p>
              <a:pPr lvl="1" indent="0">
                <a:lnSpc>
                  <a:spcPts val="2800"/>
                </a:lnSpc>
                <a:spcBef>
                  <a:spcPts val="1800"/>
                </a:spcBef>
                <a:buFont typeface="Gill Sans"/>
                <a:tabLst>
                  <a:tab pos="2476500" algn="l"/>
                </a:tabLst>
                <a:defRPr sz="2400">
                  <a:solidFill>
                    <a:srgbClr val="005493"/>
                  </a:solidFill>
                </a:defRPr>
              </a:pPr>
              <a:r>
                <a:rPr dirty="0"/>
                <a:t>Beginning-of-loop trace</a:t>
              </a:r>
            </a:p>
          </p:txBody>
        </p:sp>
      </p:grpSp>
      <p:sp>
        <p:nvSpPr>
          <p:cNvPr id="2" name="Up Arrow Callout 1">
            <a:extLst>
              <a:ext uri="{FF2B5EF4-FFF2-40B4-BE49-F238E27FC236}">
                <a16:creationId xmlns:a16="http://schemas.microsoft.com/office/drawing/2014/main" id="{DA6A0202-81B0-804C-A24F-0F847E5DFF73}"/>
              </a:ext>
            </a:extLst>
          </p:cNvPr>
          <p:cNvSpPr/>
          <p:nvPr/>
        </p:nvSpPr>
        <p:spPr>
          <a:xfrm>
            <a:off x="16292791" y="11889257"/>
            <a:ext cx="2961716" cy="726877"/>
          </a:xfrm>
          <a:prstGeom prst="upArrow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647700" rtl="0" fontAlgn="auto" latinLnBrk="0" hangingPunct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11300" algn="l"/>
              </a:tabLst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"/>
                <a:ea typeface="Helvetica"/>
                <a:cs typeface="Helvetica"/>
                <a:sym typeface="Helvetica"/>
              </a:rPr>
              <a:t>Printed values of f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op quiz on for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Break and continue</a:t>
            </a:r>
            <a:endParaRPr dirty="0"/>
          </a:p>
        </p:txBody>
      </p:sp>
      <p:sp>
        <p:nvSpPr>
          <p:cNvPr id="506" name="Q. What does the following program print?"/>
          <p:cNvSpPr txBox="1">
            <a:spLocks noGrp="1"/>
          </p:cNvSpPr>
          <p:nvPr>
            <p:ph type="body" sz="quarter" idx="1"/>
          </p:nvPr>
        </p:nvSpPr>
        <p:spPr>
          <a:xfrm>
            <a:off x="1270000" y="1468314"/>
            <a:ext cx="17955846" cy="183759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break:</a:t>
            </a:r>
            <a:r>
              <a:rPr dirty="0"/>
              <a:t> </a:t>
            </a:r>
            <a:r>
              <a:rPr lang="en-US" dirty="0">
                <a:solidFill>
                  <a:srgbClr val="000000"/>
                </a:solidFill>
              </a:rPr>
              <a:t>exit the loop</a:t>
            </a:r>
            <a:endParaRPr lang="en-US" dirty="0"/>
          </a:p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continue: </a:t>
            </a:r>
            <a:r>
              <a:rPr lang="en-US" dirty="0">
                <a:solidFill>
                  <a:schemeClr val="tx1"/>
                </a:solidFill>
              </a:rPr>
              <a:t>skip to end of the loop and continue to the next iteration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B0A49-9F08-46B5-B535-FF0C569E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3818791"/>
            <a:ext cx="4819650" cy="4953000"/>
          </a:xfrm>
          <a:prstGeom prst="rect">
            <a:avLst/>
          </a:prstGeom>
        </p:spPr>
      </p:pic>
      <p:sp>
        <p:nvSpPr>
          <p:cNvPr id="7" name="public class PQfor…">
            <a:extLst>
              <a:ext uri="{FF2B5EF4-FFF2-40B4-BE49-F238E27FC236}">
                <a16:creationId xmlns:a16="http://schemas.microsoft.com/office/drawing/2014/main" id="{37D6C54B-FC03-45E4-81E3-21F63E038BC7}"/>
              </a:ext>
            </a:extLst>
          </p:cNvPr>
          <p:cNvSpPr/>
          <p:nvPr/>
        </p:nvSpPr>
        <p:spPr>
          <a:xfrm>
            <a:off x="1270000" y="8989645"/>
            <a:ext cx="7287846" cy="4388827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for (int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=0; I &lt; n ;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++) 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if (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 == 11)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       break;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</a:t>
            </a:r>
            <a:r>
              <a:rPr lang="en-US" sz="3600" dirty="0" err="1">
                <a:latin typeface="Lucida Sans" panose="020B0602030504020204" pitchFamily="34" charset="0"/>
              </a:rPr>
              <a:t>System.out.println</a:t>
            </a:r>
            <a:r>
              <a:rPr lang="en-US" sz="3600" dirty="0">
                <a:latin typeface="Lucida Sans" panose="020B0602030504020204" pitchFamily="34" charset="0"/>
              </a:rPr>
              <a:t>(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}</a:t>
            </a:r>
            <a:endParaRPr sz="3600" dirty="0">
              <a:latin typeface="Lucida Sans" panose="020B0602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AA4AB-9B4D-4F8B-82FC-E28F8828B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892" y="4626219"/>
            <a:ext cx="4181475" cy="4838700"/>
          </a:xfrm>
          <a:prstGeom prst="rect">
            <a:avLst/>
          </a:prstGeom>
        </p:spPr>
      </p:pic>
      <p:sp>
        <p:nvSpPr>
          <p:cNvPr id="11" name="public class PQfor…">
            <a:extLst>
              <a:ext uri="{FF2B5EF4-FFF2-40B4-BE49-F238E27FC236}">
                <a16:creationId xmlns:a16="http://schemas.microsoft.com/office/drawing/2014/main" id="{2A783010-F2F3-4CB8-AFD0-3A19069D6839}"/>
              </a:ext>
            </a:extLst>
          </p:cNvPr>
          <p:cNvSpPr/>
          <p:nvPr/>
        </p:nvSpPr>
        <p:spPr>
          <a:xfrm>
            <a:off x="16086014" y="4712675"/>
            <a:ext cx="6422293" cy="475224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for (int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=0; I &lt; n ;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++) {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if ( 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 == 11)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      continue;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     </a:t>
            </a:r>
            <a:r>
              <a:rPr lang="en-US" sz="3600" dirty="0" err="1">
                <a:latin typeface="Lucida Sans" panose="020B0602030504020204" pitchFamily="34" charset="0"/>
              </a:rPr>
              <a:t>System.out.println</a:t>
            </a:r>
            <a:r>
              <a:rPr lang="en-US" sz="3600" dirty="0">
                <a:latin typeface="Lucida Sans" panose="020B0602030504020204" pitchFamily="34" charset="0"/>
              </a:rPr>
              <a:t>(</a:t>
            </a:r>
            <a:r>
              <a:rPr lang="en-US" sz="3600" dirty="0" err="1">
                <a:latin typeface="Lucida Sans" panose="020B0602030504020204" pitchFamily="34" charset="0"/>
              </a:rPr>
              <a:t>i</a:t>
            </a:r>
            <a:r>
              <a:rPr lang="en-US" sz="3600" dirty="0">
                <a:latin typeface="Lucida Sans" panose="020B0602030504020204" pitchFamily="34" charset="0"/>
              </a:rPr>
              <a:t>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>
                <a:latin typeface="Lucida Sans" panose="020B0602030504020204" pitchFamily="34" charset="0"/>
              </a:rPr>
              <a:t>}</a:t>
            </a:r>
            <a:endParaRPr sz="3600" dirty="0">
              <a:latin typeface="Lucida Sans" panose="020B0602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F7079-2C26-4828-A485-3C4D3CAB36F6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4.1h</a:t>
            </a:r>
          </a:p>
        </p:txBody>
      </p:sp>
      <p:sp>
        <p:nvSpPr>
          <p:cNvPr id="13" name="2100 − 1 integers in output (!)">
            <a:extLst>
              <a:ext uri="{FF2B5EF4-FFF2-40B4-BE49-F238E27FC236}">
                <a16:creationId xmlns:a16="http://schemas.microsoft.com/office/drawing/2014/main" id="{69F17E5E-90E7-44DE-B421-300D5186563A}"/>
              </a:ext>
            </a:extLst>
          </p:cNvPr>
          <p:cNvSpPr txBox="1"/>
          <p:nvPr/>
        </p:nvSpPr>
        <p:spPr>
          <a:xfrm>
            <a:off x="9646320" y="10913367"/>
            <a:ext cx="5419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>
              <a:lnSpc>
                <a:spcPts val="32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sz="2800" dirty="0"/>
              <a:t>break is executed when </a:t>
            </a:r>
            <a:r>
              <a:rPr lang="en-US" sz="2800" dirty="0" err="1"/>
              <a:t>i</a:t>
            </a:r>
            <a:r>
              <a:rPr lang="en-US" sz="2800" dirty="0"/>
              <a:t> is 11 which forces the end of the loop (exit the loop)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2FF59760-8331-4AAE-AD49-F7364C9738DA}"/>
              </a:ext>
            </a:extLst>
          </p:cNvPr>
          <p:cNvSpPr/>
          <p:nvPr/>
        </p:nvSpPr>
        <p:spPr>
          <a:xfrm flipH="1" flipV="1">
            <a:off x="5297214" y="11169848"/>
            <a:ext cx="4040664" cy="46650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2100 − 1 integers in output (!)">
            <a:extLst>
              <a:ext uri="{FF2B5EF4-FFF2-40B4-BE49-F238E27FC236}">
                <a16:creationId xmlns:a16="http://schemas.microsoft.com/office/drawing/2014/main" id="{F272BCD1-377D-410B-9536-2EDFA81370AC}"/>
              </a:ext>
            </a:extLst>
          </p:cNvPr>
          <p:cNvSpPr txBox="1"/>
          <p:nvPr/>
        </p:nvSpPr>
        <p:spPr>
          <a:xfrm>
            <a:off x="18587120" y="10656887"/>
            <a:ext cx="3468898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t">
            <a:spAutoFit/>
          </a:bodyPr>
          <a:lstStyle/>
          <a:p>
            <a:pPr>
              <a:lnSpc>
                <a:spcPts val="3200"/>
              </a:lnSpc>
              <a:buClr>
                <a:srgbClr val="606060"/>
              </a:buClr>
              <a:buFont typeface="Comic Sans MS"/>
              <a:defRPr sz="27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Loop skips printing 11</a:t>
            </a:r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D31C9537-D237-4ECC-AD60-74B53C58097C}"/>
              </a:ext>
            </a:extLst>
          </p:cNvPr>
          <p:cNvSpPr/>
          <p:nvPr/>
        </p:nvSpPr>
        <p:spPr>
          <a:xfrm flipV="1">
            <a:off x="19788554" y="8989645"/>
            <a:ext cx="12936" cy="1667242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22936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527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Conditionals: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rPr dirty="0"/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Loops: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rPr dirty="0"/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An alternative: the </a:t>
            </a:r>
            <a:r>
              <a:rPr sz="4200" dirty="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 dirty="0"/>
              <a:t> loop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Nesting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Debugging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532" name="Nesting conditional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Nesting conditionals and loops</a:t>
            </a:r>
          </a:p>
        </p:txBody>
      </p:sp>
      <p:sp>
        <p:nvSpPr>
          <p:cNvPr id="533" name="Nesting…"/>
          <p:cNvSpPr txBox="1">
            <a:spLocks noGrp="1"/>
          </p:cNvSpPr>
          <p:nvPr>
            <p:ph type="body" sz="quarter" idx="1"/>
          </p:nvPr>
        </p:nvSpPr>
        <p:spPr>
          <a:xfrm>
            <a:off x="1625600" y="1816100"/>
            <a:ext cx="12192000" cy="41402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900"/>
              </a:lnSpc>
              <a:defRPr>
                <a:solidFill>
                  <a:srgbClr val="005493"/>
                </a:solidFill>
              </a:defRPr>
            </a:pPr>
            <a:r>
              <a:rPr>
                <a:uFill>
                  <a:solidFill>
                    <a:srgbClr val="005493"/>
                  </a:solidFill>
                </a:uFill>
              </a:rPr>
              <a:t>Nesting </a:t>
            </a:r>
          </a:p>
          <a:p>
            <a:pPr lvl="1">
              <a:lnSpc>
                <a:spcPts val="4900"/>
              </a:lnSpc>
            </a:pPr>
            <a:r>
              <a:rPr>
                <a:uFill>
                  <a:solidFill>
                    <a:srgbClr val="000000"/>
                  </a:solidFill>
                </a:uFill>
              </a:rPr>
              <a:t>Any “statement” within a conditional or loop may itself be a conditional or a loop statement.</a:t>
            </a:r>
          </a:p>
          <a:p>
            <a:pPr lvl="1">
              <a:lnSpc>
                <a:spcPts val="4900"/>
              </a:lnSpc>
            </a:pPr>
            <a:r>
              <a:rPr>
                <a:uFill>
                  <a:solidFill>
                    <a:srgbClr val="000000"/>
                  </a:solidFill>
                </a:uFill>
              </a:rPr>
              <a:t>Enables complex control flows.</a:t>
            </a:r>
          </a:p>
          <a:p>
            <a:pPr lvl="1">
              <a:lnSpc>
                <a:spcPts val="4900"/>
              </a:lnSpc>
            </a:pPr>
            <a:r>
              <a:rPr>
                <a:uFill>
                  <a:solidFill>
                    <a:srgbClr val="000000"/>
                  </a:solidFill>
                </a:uFill>
              </a:rPr>
              <a:t>Adds to challenge of debugging.</a:t>
            </a:r>
          </a:p>
        </p:txBody>
      </p:sp>
      <p:grpSp>
        <p:nvGrpSpPr>
          <p:cNvPr id="536" name="Group"/>
          <p:cNvGrpSpPr/>
          <p:nvPr/>
        </p:nvGrpSpPr>
        <p:grpSpPr>
          <a:xfrm>
            <a:off x="15600950" y="9423400"/>
            <a:ext cx="6306550" cy="1778000"/>
            <a:chOff x="0" y="0"/>
            <a:chExt cx="6306549" cy="1778000"/>
          </a:xfrm>
        </p:grpSpPr>
        <p:sp>
          <p:nvSpPr>
            <p:cNvPr id="534" name="Line"/>
            <p:cNvSpPr/>
            <p:nvPr/>
          </p:nvSpPr>
          <p:spPr>
            <a:xfrm flipH="1">
              <a:off x="0" y="787400"/>
              <a:ext cx="2510441" cy="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if-else statement…"/>
            <p:cNvSpPr txBox="1"/>
            <p:nvPr/>
          </p:nvSpPr>
          <p:spPr>
            <a:xfrm>
              <a:off x="2064749" y="0"/>
              <a:ext cx="4241801" cy="1778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900"/>
                </a:lnSpc>
                <a:spcBef>
                  <a:spcPts val="100"/>
                </a:spcBef>
                <a:tabLst>
                  <a:tab pos="1155700" algn="l"/>
                </a:tabLst>
                <a:defRPr sz="2800"/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if-else</a:t>
              </a:r>
              <a:r>
                <a:t> statement</a:t>
              </a:r>
            </a:p>
            <a:p>
              <a:pPr algn="l">
                <a:lnSpc>
                  <a:spcPts val="3900"/>
                </a:lnSpc>
                <a:spcBef>
                  <a:spcPts val="100"/>
                </a:spcBef>
                <a:tabLst>
                  <a:tab pos="1155700" algn="l"/>
                </a:tabLst>
                <a:defRPr sz="2800"/>
              </a:pPr>
              <a:r>
                <a:t>within a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while</a:t>
              </a:r>
              <a:r>
                <a:t> loop </a:t>
              </a:r>
            </a:p>
            <a:p>
              <a:pPr algn="l">
                <a:lnSpc>
                  <a:spcPts val="3900"/>
                </a:lnSpc>
                <a:spcBef>
                  <a:spcPts val="100"/>
                </a:spcBef>
                <a:tabLst>
                  <a:tab pos="1155700" algn="l"/>
                </a:tabLst>
                <a:defRPr sz="2800"/>
              </a:pPr>
              <a:r>
                <a:t>within a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for</a:t>
              </a:r>
              <a:r>
                <a:t> loop</a:t>
              </a:r>
            </a:p>
          </p:txBody>
        </p:sp>
      </p:grpSp>
      <p:pic>
        <p:nvPicPr>
          <p:cNvPr id="537" name="Dscn1656.jpg" descr="Dscn1656.jpg"/>
          <p:cNvPicPr>
            <a:picLocks/>
          </p:cNvPicPr>
          <p:nvPr/>
        </p:nvPicPr>
        <p:blipFill>
          <a:blip r:embed="rId3"/>
          <a:srcRect l="2975" t="3843" r="2460" b="3334"/>
          <a:stretch>
            <a:fillRect/>
          </a:stretch>
        </p:blipFill>
        <p:spPr>
          <a:xfrm>
            <a:off x="15976350" y="2362598"/>
            <a:ext cx="6449165" cy="3842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68" extrusionOk="0">
                <a:moveTo>
                  <a:pt x="3066" y="2"/>
                </a:moveTo>
                <a:cubicBezTo>
                  <a:pt x="2977" y="6"/>
                  <a:pt x="2897" y="15"/>
                  <a:pt x="2834" y="31"/>
                </a:cubicBezTo>
                <a:cubicBezTo>
                  <a:pt x="2182" y="196"/>
                  <a:pt x="1980" y="260"/>
                  <a:pt x="1900" y="321"/>
                </a:cubicBezTo>
                <a:cubicBezTo>
                  <a:pt x="1852" y="358"/>
                  <a:pt x="1749" y="430"/>
                  <a:pt x="1671" y="479"/>
                </a:cubicBezTo>
                <a:cubicBezTo>
                  <a:pt x="1426" y="635"/>
                  <a:pt x="823" y="1375"/>
                  <a:pt x="802" y="1546"/>
                </a:cubicBezTo>
                <a:cubicBezTo>
                  <a:pt x="799" y="1567"/>
                  <a:pt x="794" y="1603"/>
                  <a:pt x="791" y="1624"/>
                </a:cubicBezTo>
                <a:cubicBezTo>
                  <a:pt x="788" y="1645"/>
                  <a:pt x="742" y="1731"/>
                  <a:pt x="689" y="1813"/>
                </a:cubicBezTo>
                <a:cubicBezTo>
                  <a:pt x="636" y="1896"/>
                  <a:pt x="601" y="1975"/>
                  <a:pt x="611" y="1989"/>
                </a:cubicBezTo>
                <a:cubicBezTo>
                  <a:pt x="621" y="2004"/>
                  <a:pt x="606" y="2054"/>
                  <a:pt x="577" y="2101"/>
                </a:cubicBezTo>
                <a:cubicBezTo>
                  <a:pt x="483" y="2254"/>
                  <a:pt x="344" y="2882"/>
                  <a:pt x="274" y="3484"/>
                </a:cubicBezTo>
                <a:cubicBezTo>
                  <a:pt x="199" y="4121"/>
                  <a:pt x="200" y="4900"/>
                  <a:pt x="274" y="5573"/>
                </a:cubicBezTo>
                <a:cubicBezTo>
                  <a:pt x="339" y="6162"/>
                  <a:pt x="378" y="7293"/>
                  <a:pt x="346" y="7665"/>
                </a:cubicBezTo>
                <a:cubicBezTo>
                  <a:pt x="329" y="7857"/>
                  <a:pt x="261" y="8257"/>
                  <a:pt x="194" y="8556"/>
                </a:cubicBezTo>
                <a:cubicBezTo>
                  <a:pt x="127" y="8861"/>
                  <a:pt x="54" y="9334"/>
                  <a:pt x="29" y="9638"/>
                </a:cubicBezTo>
                <a:cubicBezTo>
                  <a:pt x="-41" y="10471"/>
                  <a:pt x="20" y="12333"/>
                  <a:pt x="172" y="14004"/>
                </a:cubicBezTo>
                <a:cubicBezTo>
                  <a:pt x="276" y="15145"/>
                  <a:pt x="588" y="17172"/>
                  <a:pt x="719" y="17561"/>
                </a:cubicBezTo>
                <a:cubicBezTo>
                  <a:pt x="747" y="17644"/>
                  <a:pt x="770" y="17733"/>
                  <a:pt x="770" y="17759"/>
                </a:cubicBezTo>
                <a:cubicBezTo>
                  <a:pt x="770" y="17785"/>
                  <a:pt x="826" y="17981"/>
                  <a:pt x="894" y="18196"/>
                </a:cubicBezTo>
                <a:lnTo>
                  <a:pt x="1018" y="18588"/>
                </a:lnTo>
                <a:lnTo>
                  <a:pt x="949" y="18748"/>
                </a:lnTo>
                <a:cubicBezTo>
                  <a:pt x="911" y="18837"/>
                  <a:pt x="881" y="18921"/>
                  <a:pt x="881" y="18935"/>
                </a:cubicBezTo>
                <a:cubicBezTo>
                  <a:pt x="882" y="18985"/>
                  <a:pt x="831" y="19272"/>
                  <a:pt x="813" y="19316"/>
                </a:cubicBezTo>
                <a:cubicBezTo>
                  <a:pt x="778" y="19406"/>
                  <a:pt x="776" y="20100"/>
                  <a:pt x="809" y="20258"/>
                </a:cubicBezTo>
                <a:cubicBezTo>
                  <a:pt x="853" y="20464"/>
                  <a:pt x="1162" y="20894"/>
                  <a:pt x="1373" y="21043"/>
                </a:cubicBezTo>
                <a:cubicBezTo>
                  <a:pt x="1639" y="21230"/>
                  <a:pt x="2318" y="21458"/>
                  <a:pt x="2717" y="21495"/>
                </a:cubicBezTo>
                <a:cubicBezTo>
                  <a:pt x="2918" y="21513"/>
                  <a:pt x="3089" y="21537"/>
                  <a:pt x="3098" y="21548"/>
                </a:cubicBezTo>
                <a:cubicBezTo>
                  <a:pt x="3129" y="21590"/>
                  <a:pt x="3538" y="21565"/>
                  <a:pt x="4007" y="21492"/>
                </a:cubicBezTo>
                <a:cubicBezTo>
                  <a:pt x="4595" y="21401"/>
                  <a:pt x="5344" y="21182"/>
                  <a:pt x="5591" y="21027"/>
                </a:cubicBezTo>
                <a:cubicBezTo>
                  <a:pt x="5649" y="20990"/>
                  <a:pt x="5752" y="20931"/>
                  <a:pt x="5820" y="20896"/>
                </a:cubicBezTo>
                <a:cubicBezTo>
                  <a:pt x="6005" y="20798"/>
                  <a:pt x="6423" y="20482"/>
                  <a:pt x="6555" y="20339"/>
                </a:cubicBezTo>
                <a:cubicBezTo>
                  <a:pt x="6790" y="20084"/>
                  <a:pt x="6997" y="19553"/>
                  <a:pt x="6927" y="19388"/>
                </a:cubicBezTo>
                <a:cubicBezTo>
                  <a:pt x="6917" y="19363"/>
                  <a:pt x="6904" y="19185"/>
                  <a:pt x="6898" y="18996"/>
                </a:cubicBezTo>
                <a:cubicBezTo>
                  <a:pt x="6887" y="18611"/>
                  <a:pt x="6849" y="18433"/>
                  <a:pt x="6715" y="18149"/>
                </a:cubicBezTo>
                <a:cubicBezTo>
                  <a:pt x="6663" y="18038"/>
                  <a:pt x="6632" y="17917"/>
                  <a:pt x="6644" y="17864"/>
                </a:cubicBezTo>
                <a:cubicBezTo>
                  <a:pt x="6797" y="17146"/>
                  <a:pt x="6936" y="15964"/>
                  <a:pt x="6984" y="14951"/>
                </a:cubicBezTo>
                <a:cubicBezTo>
                  <a:pt x="7076" y="13035"/>
                  <a:pt x="6980" y="9784"/>
                  <a:pt x="6823" y="9529"/>
                </a:cubicBezTo>
                <a:cubicBezTo>
                  <a:pt x="6789" y="9474"/>
                  <a:pt x="6782" y="9432"/>
                  <a:pt x="6805" y="9411"/>
                </a:cubicBezTo>
                <a:cubicBezTo>
                  <a:pt x="6880" y="9344"/>
                  <a:pt x="6762" y="8708"/>
                  <a:pt x="6545" y="8014"/>
                </a:cubicBezTo>
                <a:cubicBezTo>
                  <a:pt x="6492" y="7844"/>
                  <a:pt x="6434" y="7657"/>
                  <a:pt x="6417" y="7600"/>
                </a:cubicBezTo>
                <a:cubicBezTo>
                  <a:pt x="6309" y="7242"/>
                  <a:pt x="6271" y="6718"/>
                  <a:pt x="6247" y="5268"/>
                </a:cubicBezTo>
                <a:cubicBezTo>
                  <a:pt x="6232" y="4349"/>
                  <a:pt x="6208" y="3735"/>
                  <a:pt x="6185" y="3693"/>
                </a:cubicBezTo>
                <a:cubicBezTo>
                  <a:pt x="6164" y="3655"/>
                  <a:pt x="6138" y="3526"/>
                  <a:pt x="6125" y="3404"/>
                </a:cubicBezTo>
                <a:cubicBezTo>
                  <a:pt x="6050" y="2685"/>
                  <a:pt x="5583" y="1386"/>
                  <a:pt x="5425" y="1459"/>
                </a:cubicBezTo>
                <a:cubicBezTo>
                  <a:pt x="5353" y="1493"/>
                  <a:pt x="5150" y="1220"/>
                  <a:pt x="5150" y="1089"/>
                </a:cubicBezTo>
                <a:cubicBezTo>
                  <a:pt x="5150" y="1050"/>
                  <a:pt x="5134" y="1018"/>
                  <a:pt x="5115" y="1018"/>
                </a:cubicBezTo>
                <a:cubicBezTo>
                  <a:pt x="5096" y="1018"/>
                  <a:pt x="5056" y="947"/>
                  <a:pt x="5026" y="862"/>
                </a:cubicBezTo>
                <a:cubicBezTo>
                  <a:pt x="4996" y="777"/>
                  <a:pt x="4953" y="708"/>
                  <a:pt x="4931" y="708"/>
                </a:cubicBezTo>
                <a:cubicBezTo>
                  <a:pt x="4909" y="708"/>
                  <a:pt x="4865" y="672"/>
                  <a:pt x="4834" y="628"/>
                </a:cubicBezTo>
                <a:cubicBezTo>
                  <a:pt x="4711" y="454"/>
                  <a:pt x="4513" y="302"/>
                  <a:pt x="4333" y="243"/>
                </a:cubicBezTo>
                <a:cubicBezTo>
                  <a:pt x="4229" y="209"/>
                  <a:pt x="4039" y="149"/>
                  <a:pt x="3913" y="107"/>
                </a:cubicBezTo>
                <a:cubicBezTo>
                  <a:pt x="3678" y="30"/>
                  <a:pt x="3331" y="-10"/>
                  <a:pt x="3066" y="2"/>
                </a:cubicBezTo>
                <a:close/>
                <a:moveTo>
                  <a:pt x="9812" y="5319"/>
                </a:moveTo>
                <a:cubicBezTo>
                  <a:pt x="9409" y="5351"/>
                  <a:pt x="9097" y="5491"/>
                  <a:pt x="8873" y="5740"/>
                </a:cubicBezTo>
                <a:cubicBezTo>
                  <a:pt x="8809" y="5812"/>
                  <a:pt x="8746" y="5872"/>
                  <a:pt x="8733" y="5872"/>
                </a:cubicBezTo>
                <a:cubicBezTo>
                  <a:pt x="8719" y="5872"/>
                  <a:pt x="8653" y="5940"/>
                  <a:pt x="8587" y="6025"/>
                </a:cubicBezTo>
                <a:cubicBezTo>
                  <a:pt x="8521" y="6110"/>
                  <a:pt x="8454" y="6181"/>
                  <a:pt x="8438" y="6181"/>
                </a:cubicBezTo>
                <a:cubicBezTo>
                  <a:pt x="8400" y="6181"/>
                  <a:pt x="8155" y="6713"/>
                  <a:pt x="8057" y="7008"/>
                </a:cubicBezTo>
                <a:cubicBezTo>
                  <a:pt x="7853" y="7621"/>
                  <a:pt x="7851" y="7635"/>
                  <a:pt x="7851" y="9357"/>
                </a:cubicBezTo>
                <a:lnTo>
                  <a:pt x="7851" y="10957"/>
                </a:lnTo>
                <a:lnTo>
                  <a:pt x="7711" y="11525"/>
                </a:lnTo>
                <a:lnTo>
                  <a:pt x="7569" y="12093"/>
                </a:lnTo>
                <a:lnTo>
                  <a:pt x="7557" y="13463"/>
                </a:lnTo>
                <a:cubicBezTo>
                  <a:pt x="7544" y="14937"/>
                  <a:pt x="7583" y="15890"/>
                  <a:pt x="7689" y="16697"/>
                </a:cubicBezTo>
                <a:cubicBezTo>
                  <a:pt x="7777" y="17361"/>
                  <a:pt x="7920" y="18193"/>
                  <a:pt x="7994" y="18463"/>
                </a:cubicBezTo>
                <a:cubicBezTo>
                  <a:pt x="8060" y="18704"/>
                  <a:pt x="8042" y="18882"/>
                  <a:pt x="7961" y="18784"/>
                </a:cubicBezTo>
                <a:cubicBezTo>
                  <a:pt x="7924" y="18739"/>
                  <a:pt x="7908" y="18745"/>
                  <a:pt x="7891" y="18808"/>
                </a:cubicBezTo>
                <a:cubicBezTo>
                  <a:pt x="7879" y="18855"/>
                  <a:pt x="7851" y="18874"/>
                  <a:pt x="7827" y="18853"/>
                </a:cubicBezTo>
                <a:cubicBezTo>
                  <a:pt x="7800" y="18828"/>
                  <a:pt x="7794" y="18843"/>
                  <a:pt x="7807" y="18895"/>
                </a:cubicBezTo>
                <a:cubicBezTo>
                  <a:pt x="7833" y="18993"/>
                  <a:pt x="7772" y="19091"/>
                  <a:pt x="7685" y="19091"/>
                </a:cubicBezTo>
                <a:cubicBezTo>
                  <a:pt x="7607" y="19091"/>
                  <a:pt x="7604" y="19158"/>
                  <a:pt x="7678" y="19247"/>
                </a:cubicBezTo>
                <a:cubicBezTo>
                  <a:pt x="7708" y="19284"/>
                  <a:pt x="7725" y="19358"/>
                  <a:pt x="7716" y="19410"/>
                </a:cubicBezTo>
                <a:cubicBezTo>
                  <a:pt x="7707" y="19462"/>
                  <a:pt x="7717" y="19503"/>
                  <a:pt x="7741" y="19503"/>
                </a:cubicBezTo>
                <a:cubicBezTo>
                  <a:pt x="7765" y="19503"/>
                  <a:pt x="7839" y="19586"/>
                  <a:pt x="7906" y="19686"/>
                </a:cubicBezTo>
                <a:cubicBezTo>
                  <a:pt x="7972" y="19786"/>
                  <a:pt x="8045" y="19857"/>
                  <a:pt x="8069" y="19844"/>
                </a:cubicBezTo>
                <a:cubicBezTo>
                  <a:pt x="8092" y="19831"/>
                  <a:pt x="8130" y="19852"/>
                  <a:pt x="8153" y="19893"/>
                </a:cubicBezTo>
                <a:cubicBezTo>
                  <a:pt x="8218" y="20008"/>
                  <a:pt x="8500" y="20179"/>
                  <a:pt x="8717" y="20234"/>
                </a:cubicBezTo>
                <a:cubicBezTo>
                  <a:pt x="8824" y="20261"/>
                  <a:pt x="8982" y="20303"/>
                  <a:pt x="9069" y="20328"/>
                </a:cubicBezTo>
                <a:cubicBezTo>
                  <a:pt x="9157" y="20352"/>
                  <a:pt x="9515" y="20365"/>
                  <a:pt x="9865" y="20357"/>
                </a:cubicBezTo>
                <a:cubicBezTo>
                  <a:pt x="10447" y="20342"/>
                  <a:pt x="10531" y="20329"/>
                  <a:pt x="10871" y="20187"/>
                </a:cubicBezTo>
                <a:cubicBezTo>
                  <a:pt x="11593" y="19886"/>
                  <a:pt x="11827" y="19638"/>
                  <a:pt x="11843" y="19158"/>
                </a:cubicBezTo>
                <a:cubicBezTo>
                  <a:pt x="11847" y="19017"/>
                  <a:pt x="11875" y="18821"/>
                  <a:pt x="11905" y="18724"/>
                </a:cubicBezTo>
                <a:cubicBezTo>
                  <a:pt x="12253" y="17593"/>
                  <a:pt x="12522" y="14478"/>
                  <a:pt x="12407" y="12890"/>
                </a:cubicBezTo>
                <a:cubicBezTo>
                  <a:pt x="12353" y="12132"/>
                  <a:pt x="12291" y="11695"/>
                  <a:pt x="12197" y="11371"/>
                </a:cubicBezTo>
                <a:cubicBezTo>
                  <a:pt x="12100" y="11041"/>
                  <a:pt x="12046" y="10768"/>
                  <a:pt x="12023" y="10518"/>
                </a:cubicBezTo>
                <a:cubicBezTo>
                  <a:pt x="11992" y="10179"/>
                  <a:pt x="11984" y="9029"/>
                  <a:pt x="12012" y="8988"/>
                </a:cubicBezTo>
                <a:cubicBezTo>
                  <a:pt x="12079" y="8890"/>
                  <a:pt x="12003" y="7639"/>
                  <a:pt x="11912" y="7331"/>
                </a:cubicBezTo>
                <a:cubicBezTo>
                  <a:pt x="11686" y="6567"/>
                  <a:pt x="11415" y="6030"/>
                  <a:pt x="11165" y="5854"/>
                </a:cubicBezTo>
                <a:cubicBezTo>
                  <a:pt x="11091" y="5801"/>
                  <a:pt x="11006" y="5736"/>
                  <a:pt x="10977" y="5711"/>
                </a:cubicBezTo>
                <a:cubicBezTo>
                  <a:pt x="10592" y="5381"/>
                  <a:pt x="10296" y="5281"/>
                  <a:pt x="9812" y="5319"/>
                </a:cubicBezTo>
                <a:close/>
                <a:moveTo>
                  <a:pt x="14608" y="8892"/>
                </a:moveTo>
                <a:cubicBezTo>
                  <a:pt x="14485" y="8878"/>
                  <a:pt x="14358" y="8884"/>
                  <a:pt x="14225" y="8912"/>
                </a:cubicBezTo>
                <a:cubicBezTo>
                  <a:pt x="13898" y="8980"/>
                  <a:pt x="13666" y="9150"/>
                  <a:pt x="13451" y="9478"/>
                </a:cubicBezTo>
                <a:cubicBezTo>
                  <a:pt x="13123" y="9978"/>
                  <a:pt x="13025" y="10512"/>
                  <a:pt x="13025" y="11805"/>
                </a:cubicBezTo>
                <a:cubicBezTo>
                  <a:pt x="13025" y="12558"/>
                  <a:pt x="13003" y="12710"/>
                  <a:pt x="12802" y="13369"/>
                </a:cubicBezTo>
                <a:cubicBezTo>
                  <a:pt x="12654" y="13856"/>
                  <a:pt x="12583" y="14928"/>
                  <a:pt x="12634" y="15908"/>
                </a:cubicBezTo>
                <a:cubicBezTo>
                  <a:pt x="12675" y="16697"/>
                  <a:pt x="12752" y="17327"/>
                  <a:pt x="12887" y="17969"/>
                </a:cubicBezTo>
                <a:cubicBezTo>
                  <a:pt x="12958" y="18305"/>
                  <a:pt x="12958" y="18510"/>
                  <a:pt x="12886" y="18445"/>
                </a:cubicBezTo>
                <a:cubicBezTo>
                  <a:pt x="12867" y="18428"/>
                  <a:pt x="12817" y="18465"/>
                  <a:pt x="12776" y="18526"/>
                </a:cubicBezTo>
                <a:cubicBezTo>
                  <a:pt x="12711" y="18620"/>
                  <a:pt x="12707" y="18655"/>
                  <a:pt x="12741" y="18777"/>
                </a:cubicBezTo>
                <a:cubicBezTo>
                  <a:pt x="12817" y="19044"/>
                  <a:pt x="13016" y="19285"/>
                  <a:pt x="13248" y="19392"/>
                </a:cubicBezTo>
                <a:cubicBezTo>
                  <a:pt x="13449" y="19485"/>
                  <a:pt x="13677" y="19572"/>
                  <a:pt x="13855" y="19624"/>
                </a:cubicBezTo>
                <a:cubicBezTo>
                  <a:pt x="13894" y="19635"/>
                  <a:pt x="14165" y="19640"/>
                  <a:pt x="14457" y="19633"/>
                </a:cubicBezTo>
                <a:cubicBezTo>
                  <a:pt x="14932" y="19621"/>
                  <a:pt x="15015" y="19605"/>
                  <a:pt x="15251" y="19481"/>
                </a:cubicBezTo>
                <a:cubicBezTo>
                  <a:pt x="15558" y="19319"/>
                  <a:pt x="15625" y="19242"/>
                  <a:pt x="15658" y="19020"/>
                </a:cubicBezTo>
                <a:cubicBezTo>
                  <a:pt x="15671" y="18931"/>
                  <a:pt x="15694" y="18835"/>
                  <a:pt x="15708" y="18806"/>
                </a:cubicBezTo>
                <a:cubicBezTo>
                  <a:pt x="15722" y="18778"/>
                  <a:pt x="15770" y="18616"/>
                  <a:pt x="15816" y="18445"/>
                </a:cubicBezTo>
                <a:cubicBezTo>
                  <a:pt x="15861" y="18275"/>
                  <a:pt x="15909" y="18111"/>
                  <a:pt x="15923" y="18082"/>
                </a:cubicBezTo>
                <a:cubicBezTo>
                  <a:pt x="15956" y="18015"/>
                  <a:pt x="16074" y="17395"/>
                  <a:pt x="16176" y="16741"/>
                </a:cubicBezTo>
                <a:cubicBezTo>
                  <a:pt x="16247" y="16289"/>
                  <a:pt x="16257" y="16085"/>
                  <a:pt x="16257" y="15113"/>
                </a:cubicBezTo>
                <a:cubicBezTo>
                  <a:pt x="16257" y="14040"/>
                  <a:pt x="16244" y="13861"/>
                  <a:pt x="16134" y="13487"/>
                </a:cubicBezTo>
                <a:cubicBezTo>
                  <a:pt x="15970" y="12930"/>
                  <a:pt x="15951" y="12773"/>
                  <a:pt x="15959" y="12017"/>
                </a:cubicBezTo>
                <a:cubicBezTo>
                  <a:pt x="15968" y="11121"/>
                  <a:pt x="15958" y="10563"/>
                  <a:pt x="15932" y="10502"/>
                </a:cubicBezTo>
                <a:cubicBezTo>
                  <a:pt x="15922" y="10478"/>
                  <a:pt x="15883" y="10469"/>
                  <a:pt x="15847" y="10482"/>
                </a:cubicBezTo>
                <a:cubicBezTo>
                  <a:pt x="15760" y="10516"/>
                  <a:pt x="15579" y="10069"/>
                  <a:pt x="15633" y="9950"/>
                </a:cubicBezTo>
                <a:cubicBezTo>
                  <a:pt x="15652" y="9907"/>
                  <a:pt x="15684" y="9878"/>
                  <a:pt x="15706" y="9885"/>
                </a:cubicBezTo>
                <a:cubicBezTo>
                  <a:pt x="15787" y="9913"/>
                  <a:pt x="15740" y="9758"/>
                  <a:pt x="15613" y="9582"/>
                </a:cubicBezTo>
                <a:cubicBezTo>
                  <a:pt x="15308" y="9161"/>
                  <a:pt x="14978" y="8933"/>
                  <a:pt x="14608" y="8892"/>
                </a:cubicBezTo>
                <a:close/>
                <a:moveTo>
                  <a:pt x="18032" y="11525"/>
                </a:moveTo>
                <a:cubicBezTo>
                  <a:pt x="17729" y="11526"/>
                  <a:pt x="17429" y="11678"/>
                  <a:pt x="17254" y="11957"/>
                </a:cubicBezTo>
                <a:cubicBezTo>
                  <a:pt x="17098" y="12204"/>
                  <a:pt x="16978" y="12756"/>
                  <a:pt x="16944" y="13382"/>
                </a:cubicBezTo>
                <a:cubicBezTo>
                  <a:pt x="16911" y="13988"/>
                  <a:pt x="16891" y="14116"/>
                  <a:pt x="16769" y="14512"/>
                </a:cubicBezTo>
                <a:cubicBezTo>
                  <a:pt x="16673" y="14821"/>
                  <a:pt x="16594" y="15564"/>
                  <a:pt x="16594" y="16147"/>
                </a:cubicBezTo>
                <a:cubicBezTo>
                  <a:pt x="16593" y="16636"/>
                  <a:pt x="16669" y="17470"/>
                  <a:pt x="16754" y="17900"/>
                </a:cubicBezTo>
                <a:cubicBezTo>
                  <a:pt x="16805" y="18156"/>
                  <a:pt x="16805" y="18186"/>
                  <a:pt x="16754" y="18240"/>
                </a:cubicBezTo>
                <a:cubicBezTo>
                  <a:pt x="16576" y="18431"/>
                  <a:pt x="16851" y="18798"/>
                  <a:pt x="17299" y="18964"/>
                </a:cubicBezTo>
                <a:cubicBezTo>
                  <a:pt x="17434" y="19015"/>
                  <a:pt x="17642" y="19030"/>
                  <a:pt x="17987" y="19018"/>
                </a:cubicBezTo>
                <a:cubicBezTo>
                  <a:pt x="18647" y="18994"/>
                  <a:pt x="18796" y="18898"/>
                  <a:pt x="18868" y="18445"/>
                </a:cubicBezTo>
                <a:cubicBezTo>
                  <a:pt x="18882" y="18361"/>
                  <a:pt x="18931" y="18173"/>
                  <a:pt x="18976" y="18029"/>
                </a:cubicBezTo>
                <a:cubicBezTo>
                  <a:pt x="19021" y="17884"/>
                  <a:pt x="19103" y="17513"/>
                  <a:pt x="19157" y="17202"/>
                </a:cubicBezTo>
                <a:cubicBezTo>
                  <a:pt x="19247" y="16697"/>
                  <a:pt x="19257" y="16550"/>
                  <a:pt x="19258" y="15786"/>
                </a:cubicBezTo>
                <a:cubicBezTo>
                  <a:pt x="19259" y="15006"/>
                  <a:pt x="19252" y="14907"/>
                  <a:pt x="19175" y="14623"/>
                </a:cubicBezTo>
                <a:cubicBezTo>
                  <a:pt x="19102" y="14355"/>
                  <a:pt x="19088" y="14212"/>
                  <a:pt x="19079" y="13565"/>
                </a:cubicBezTo>
                <a:cubicBezTo>
                  <a:pt x="19073" y="13153"/>
                  <a:pt x="19059" y="12737"/>
                  <a:pt x="19046" y="12638"/>
                </a:cubicBezTo>
                <a:cubicBezTo>
                  <a:pt x="18998" y="12260"/>
                  <a:pt x="18792" y="11866"/>
                  <a:pt x="18552" y="11692"/>
                </a:cubicBezTo>
                <a:cubicBezTo>
                  <a:pt x="18395" y="11578"/>
                  <a:pt x="18214" y="11524"/>
                  <a:pt x="18032" y="11525"/>
                </a:cubicBezTo>
                <a:close/>
                <a:moveTo>
                  <a:pt x="20718" y="13480"/>
                </a:moveTo>
                <a:cubicBezTo>
                  <a:pt x="20668" y="13482"/>
                  <a:pt x="20619" y="13492"/>
                  <a:pt x="20568" y="13509"/>
                </a:cubicBezTo>
                <a:cubicBezTo>
                  <a:pt x="20198" y="13634"/>
                  <a:pt x="20027" y="13993"/>
                  <a:pt x="19979" y="14755"/>
                </a:cubicBezTo>
                <a:cubicBezTo>
                  <a:pt x="19961" y="15049"/>
                  <a:pt x="19915" y="15327"/>
                  <a:pt x="19843" y="15590"/>
                </a:cubicBezTo>
                <a:cubicBezTo>
                  <a:pt x="19707" y="16085"/>
                  <a:pt x="19698" y="16618"/>
                  <a:pt x="19811" y="17370"/>
                </a:cubicBezTo>
                <a:cubicBezTo>
                  <a:pt x="19869" y="17753"/>
                  <a:pt x="19878" y="17906"/>
                  <a:pt x="19851" y="18013"/>
                </a:cubicBezTo>
                <a:cubicBezTo>
                  <a:pt x="19820" y="18132"/>
                  <a:pt x="19826" y="18170"/>
                  <a:pt x="19889" y="18254"/>
                </a:cubicBezTo>
                <a:cubicBezTo>
                  <a:pt x="20034" y="18446"/>
                  <a:pt x="20159" y="18533"/>
                  <a:pt x="20344" y="18572"/>
                </a:cubicBezTo>
                <a:cubicBezTo>
                  <a:pt x="20446" y="18594"/>
                  <a:pt x="20572" y="18616"/>
                  <a:pt x="20625" y="18619"/>
                </a:cubicBezTo>
                <a:cubicBezTo>
                  <a:pt x="20784" y="18630"/>
                  <a:pt x="21067" y="18522"/>
                  <a:pt x="21122" y="18430"/>
                </a:cubicBezTo>
                <a:cubicBezTo>
                  <a:pt x="21188" y="18318"/>
                  <a:pt x="21451" y="17329"/>
                  <a:pt x="21501" y="17002"/>
                </a:cubicBezTo>
                <a:cubicBezTo>
                  <a:pt x="21559" y="16625"/>
                  <a:pt x="21554" y="16057"/>
                  <a:pt x="21489" y="15681"/>
                </a:cubicBezTo>
                <a:cubicBezTo>
                  <a:pt x="21458" y="15497"/>
                  <a:pt x="21426" y="15090"/>
                  <a:pt x="21419" y="14775"/>
                </a:cubicBezTo>
                <a:cubicBezTo>
                  <a:pt x="21404" y="14115"/>
                  <a:pt x="21344" y="13869"/>
                  <a:pt x="21151" y="13681"/>
                </a:cubicBezTo>
                <a:cubicBezTo>
                  <a:pt x="21009" y="13542"/>
                  <a:pt x="20866" y="13476"/>
                  <a:pt x="20718" y="1348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42" name="Group"/>
          <p:cNvGrpSpPr/>
          <p:nvPr/>
        </p:nvGrpSpPr>
        <p:grpSpPr>
          <a:xfrm>
            <a:off x="3822700" y="7188200"/>
            <a:ext cx="11760202" cy="6316254"/>
            <a:chOff x="0" y="0"/>
            <a:chExt cx="11760201" cy="6316254"/>
          </a:xfrm>
        </p:grpSpPr>
        <p:sp>
          <p:nvSpPr>
            <p:cNvPr id="538" name="[ Stay tuned for an explanation of this code. ]"/>
            <p:cNvSpPr txBox="1"/>
            <p:nvPr/>
          </p:nvSpPr>
          <p:spPr>
            <a:xfrm>
              <a:off x="1568610" y="5439954"/>
              <a:ext cx="9525001" cy="876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noAutofit/>
            </a:bodyPr>
            <a:lstStyle>
              <a:lvl1pPr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rPr dirty="0"/>
                <a:t>[ Stay tuned for an explanation of this code. ]</a:t>
              </a:r>
            </a:p>
          </p:txBody>
        </p:sp>
        <p:grpSp>
          <p:nvGrpSpPr>
            <p:cNvPr id="541" name="Group"/>
            <p:cNvGrpSpPr/>
            <p:nvPr/>
          </p:nvGrpSpPr>
          <p:grpSpPr>
            <a:xfrm>
              <a:off x="0" y="0"/>
              <a:ext cx="11760201" cy="5439946"/>
              <a:chOff x="0" y="0"/>
              <a:chExt cx="11760200" cy="5439946"/>
            </a:xfrm>
          </p:grpSpPr>
          <p:sp>
            <p:nvSpPr>
              <p:cNvPr id="539" name="for (int t = 0; t &lt; trials; t++)…"/>
              <p:cNvSpPr txBox="1"/>
              <p:nvPr/>
            </p:nvSpPr>
            <p:spPr>
              <a:xfrm>
                <a:off x="1892299" y="0"/>
                <a:ext cx="9867901" cy="54399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9400" tIns="279400" rIns="279400" bIns="279400" numCol="1" anchor="t">
                <a:noAutofit/>
              </a:bodyPr>
              <a:lstStyle/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for (int t = 0; t &lt; trials; t++)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{  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int cash = stake;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while (cash &gt; 0 &amp;&amp; cash &lt; goal)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   </a:t>
                </a:r>
                <a:r>
                  <a:rPr dirty="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if (</a:t>
                </a:r>
                <a:r>
                  <a:rPr dirty="0" err="1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Math.random</a:t>
                </a:r>
                <a:r>
                  <a:rPr dirty="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() &lt; 0.5) cash++;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   else                     cash--;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if (cash == goal) wins++;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 dirty="0"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}</a:t>
                </a:r>
              </a:p>
            </p:txBody>
          </p:sp>
          <p:sp>
            <p:nvSpPr>
              <p:cNvPr id="540" name="Example:"/>
              <p:cNvSpPr txBox="1"/>
              <p:nvPr/>
            </p:nvSpPr>
            <p:spPr>
              <a:xfrm>
                <a:off x="0" y="0"/>
                <a:ext cx="1803314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Example: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3ED736-8F1D-4C4B-93FD-DEF6EBA50A68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4.1j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 build="p" bldLvl="5" animBg="1" advAuto="0"/>
      <p:bldP spid="536" grpId="0" animBg="1" advAuto="0"/>
      <p:bldP spid="542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532" name="Nesting conditional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Buggy code</a:t>
            </a:r>
            <a:endParaRPr dirty="0"/>
          </a:p>
        </p:txBody>
      </p:sp>
      <p:sp>
        <p:nvSpPr>
          <p:cNvPr id="533" name="Nesting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659527"/>
            <a:ext cx="12192000" cy="41402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900"/>
              </a:lnSpc>
              <a:defRPr>
                <a:solidFill>
                  <a:srgbClr val="005493"/>
                </a:solidFill>
              </a:defRPr>
            </a:pPr>
            <a:r>
              <a:rPr lang="en-US" dirty="0">
                <a:uFill>
                  <a:solidFill>
                    <a:srgbClr val="005493"/>
                  </a:solidFill>
                </a:uFill>
              </a:rPr>
              <a:t>Conditions</a:t>
            </a:r>
            <a:endParaRPr dirty="0">
              <a:uFill>
                <a:solidFill>
                  <a:srgbClr val="005493"/>
                </a:solidFill>
              </a:uFill>
            </a:endParaRPr>
          </a:p>
          <a:p>
            <a:pPr lvl="1">
              <a:lnSpc>
                <a:spcPts val="4900"/>
              </a:lnSpc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What conditions in the code below could result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grpSp>
        <p:nvGrpSpPr>
          <p:cNvPr id="536" name="Group"/>
          <p:cNvGrpSpPr/>
          <p:nvPr/>
        </p:nvGrpSpPr>
        <p:grpSpPr>
          <a:xfrm>
            <a:off x="14546474" y="7055338"/>
            <a:ext cx="7411826" cy="1264770"/>
            <a:chOff x="-1054476" y="-2368062"/>
            <a:chExt cx="6306550" cy="1264770"/>
          </a:xfrm>
        </p:grpSpPr>
        <p:sp>
          <p:nvSpPr>
            <p:cNvPr id="534" name="Line"/>
            <p:cNvSpPr/>
            <p:nvPr/>
          </p:nvSpPr>
          <p:spPr>
            <a:xfrm flipH="1">
              <a:off x="-1054476" y="-1580662"/>
              <a:ext cx="2510441" cy="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if-else statement…"/>
            <p:cNvSpPr txBox="1"/>
            <p:nvPr/>
          </p:nvSpPr>
          <p:spPr>
            <a:xfrm>
              <a:off x="1010273" y="-2368062"/>
              <a:ext cx="4241801" cy="12647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900"/>
                </a:lnSpc>
                <a:spcBef>
                  <a:spcPts val="100"/>
                </a:spcBef>
                <a:tabLst>
                  <a:tab pos="1155700" algn="l"/>
                </a:tabLst>
                <a:defRPr sz="2800"/>
              </a:pPr>
              <a:r>
                <a:rPr lang="en-US" dirty="0">
                  <a:latin typeface="Helvetica"/>
                  <a:ea typeface="Helvetica"/>
                  <a:cs typeface="Helvetica"/>
                  <a:sym typeface="Helvetica"/>
                </a:rPr>
                <a:t>The value of </a:t>
              </a:r>
              <a:r>
                <a:rPr lang="en-US" dirty="0" err="1">
                  <a:latin typeface="Helvetica"/>
                  <a:ea typeface="Helvetica"/>
                  <a:cs typeface="Helvetica"/>
                  <a:sym typeface="Helvetica"/>
                </a:rPr>
                <a:t>i</a:t>
              </a:r>
              <a:r>
                <a:rPr lang="en-US" dirty="0">
                  <a:latin typeface="Helvetica"/>
                  <a:ea typeface="Helvetica"/>
                  <a:cs typeface="Helvetica"/>
                  <a:sym typeface="Helvetica"/>
                </a:rPr>
                <a:t> is always greater than 1</a:t>
              </a:r>
              <a:endParaRPr dirty="0"/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1618761" y="6278685"/>
            <a:ext cx="12135342" cy="3757333"/>
            <a:chOff x="-2203939" y="-909515"/>
            <a:chExt cx="12135340" cy="3757333"/>
          </a:xfrm>
        </p:grpSpPr>
        <p:sp>
          <p:nvSpPr>
            <p:cNvPr id="539" name="for (int t = 0; t &lt; trials; t++)…"/>
            <p:cNvSpPr txBox="1"/>
            <p:nvPr/>
          </p:nvSpPr>
          <p:spPr>
            <a:xfrm>
              <a:off x="63500" y="-869015"/>
              <a:ext cx="9867901" cy="37168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noAutofit/>
            </a:bodyPr>
            <a:lstStyle/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i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nt </a:t>
              </a:r>
              <a:r>
                <a:rPr lang="en-US" sz="3600" dirty="0" err="1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i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 = 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10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while ( i &gt; 1) {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    </a:t>
              </a:r>
              <a:r>
                <a:rPr lang="en-US" sz="3600" dirty="0" err="1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System.out.print</a:t>
              </a:r>
              <a:r>
                <a:rPr lang="en-US" sz="3600" dirty="0" err="1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ln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(</a:t>
              </a:r>
              <a:r>
                <a:rPr lang="en-US" sz="3600" dirty="0" err="1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i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);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    </a:t>
              </a:r>
              <a:r>
                <a:rPr lang="en-US" sz="3600" dirty="0" err="1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i</a:t>
              </a: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  <a:sym typeface="Helvetica"/>
                </a:rPr>
                <a:t>++;</a:t>
              </a:r>
            </a:p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sz="3600" dirty="0">
                  <a:solidFill>
                    <a:schemeClr val="tx1"/>
                  </a:solidFill>
                  <a:uFill>
                    <a:solidFill>
                      <a:srgbClr val="0433FF"/>
                    </a:solidFill>
                  </a:uFill>
                  <a:latin typeface="Lucida Sans" panose="020B0602030504020204" pitchFamily="34" charset="0"/>
                </a:rPr>
                <a:t>}</a:t>
              </a:r>
              <a:endParaRPr sz="3600" dirty="0">
                <a:solidFill>
                  <a:schemeClr val="tx1"/>
                </a:solidFill>
                <a:uFill>
                  <a:solidFill>
                    <a:srgbClr val="0433FF"/>
                  </a:solidFill>
                </a:uFill>
                <a:latin typeface="Lucida Sans" panose="020B0602030504020204" pitchFamily="34" charset="0"/>
                <a:sym typeface="Helvetica"/>
              </a:endParaRPr>
            </a:p>
          </p:txBody>
        </p:sp>
        <p:sp>
          <p:nvSpPr>
            <p:cNvPr id="540" name="Example:"/>
            <p:cNvSpPr txBox="1"/>
            <p:nvPr/>
          </p:nvSpPr>
          <p:spPr>
            <a:xfrm>
              <a:off x="-2203939" y="-909515"/>
              <a:ext cx="1803314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Example: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3ED736-8F1D-4C4B-93FD-DEF6EBA50A68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4.1i</a:t>
            </a:r>
          </a:p>
        </p:txBody>
      </p:sp>
    </p:spTree>
    <p:extLst>
      <p:ext uri="{BB962C8B-B14F-4D97-AF65-F5344CB8AC3E}">
        <p14:creationId xmlns:p14="http://schemas.microsoft.com/office/powerpoint/2010/main" val="12343676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 build="p" bldLvl="5" animBg="1" advAuto="0"/>
      <p:bldP spid="536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45" name="if (income &lt;  47450) rate = 0.22;…"/>
          <p:cNvSpPr txBox="1"/>
          <p:nvPr/>
        </p:nvSpPr>
        <p:spPr>
          <a:xfrm>
            <a:off x="4492965" y="5725825"/>
            <a:ext cx="13423901" cy="7604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if (income &lt;  47450) rate = 0.22;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else 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if (income &lt; 114650) rate = 0.25;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else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{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if (income &lt; 174700) rate = 0.28;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else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   {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      if (income &lt; 311950) rate = 0.33;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      else                 rate = 0.35;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   }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}</a:t>
            </a:r>
          </a:p>
        </p:txBody>
      </p:sp>
      <p:sp>
        <p:nvSpPr>
          <p:cNvPr id="546" name="Example of nesting conditionals: Tax rate calculation"/>
          <p:cNvSpPr txBox="1">
            <a:spLocks noGrp="1"/>
          </p:cNvSpPr>
          <p:nvPr>
            <p:ph type="title"/>
          </p:nvPr>
        </p:nvSpPr>
        <p:spPr>
          <a:xfrm>
            <a:off x="856250" y="234585"/>
            <a:ext cx="15201900" cy="1752600"/>
          </a:xfrm>
          <a:prstGeom prst="rect">
            <a:avLst/>
          </a:prstGeom>
        </p:spPr>
        <p:txBody>
          <a:bodyPr/>
          <a:lstStyle/>
          <a:p>
            <a:r>
              <a:rPr sz="4800" dirty="0"/>
              <a:t>Example of nesting conditionals: Tax rate calculation</a:t>
            </a:r>
          </a:p>
        </p:txBody>
      </p:sp>
      <p:grpSp>
        <p:nvGrpSpPr>
          <p:cNvPr id="550" name="Group"/>
          <p:cNvGrpSpPr/>
          <p:nvPr/>
        </p:nvGrpSpPr>
        <p:grpSpPr>
          <a:xfrm>
            <a:off x="5986908" y="8690005"/>
            <a:ext cx="17571851" cy="3431995"/>
            <a:chOff x="-756792" y="-22195"/>
            <a:chExt cx="17571851" cy="3431995"/>
          </a:xfrm>
        </p:grpSpPr>
        <p:sp>
          <p:nvSpPr>
            <p:cNvPr id="547" name="Rectangle"/>
            <p:cNvSpPr/>
            <p:nvPr/>
          </p:nvSpPr>
          <p:spPr>
            <a:xfrm>
              <a:off x="-756792" y="289876"/>
              <a:ext cx="9804400" cy="3119924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 flipH="1">
              <a:off x="10289455" y="444570"/>
              <a:ext cx="1981821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if statement…"/>
            <p:cNvSpPr txBox="1"/>
            <p:nvPr/>
          </p:nvSpPr>
          <p:spPr>
            <a:xfrm>
              <a:off x="12522459" y="-22195"/>
              <a:ext cx="42926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 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5326572" y="6981166"/>
            <a:ext cx="17645059" cy="5603990"/>
            <a:chOff x="-172528" y="-334034"/>
            <a:chExt cx="17645059" cy="5603990"/>
          </a:xfrm>
        </p:grpSpPr>
        <p:sp>
          <p:nvSpPr>
            <p:cNvPr id="551" name="Line"/>
            <p:cNvSpPr/>
            <p:nvPr/>
          </p:nvSpPr>
          <p:spPr>
            <a:xfrm flipH="1">
              <a:off x="11282872" y="266437"/>
              <a:ext cx="1614091" cy="6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>
              <a:off x="-172528" y="81166"/>
              <a:ext cx="11455400" cy="5188790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if statement…"/>
            <p:cNvSpPr txBox="1"/>
            <p:nvPr/>
          </p:nvSpPr>
          <p:spPr>
            <a:xfrm>
              <a:off x="13179931" y="-334034"/>
              <a:ext cx="4292600" cy="1206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 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</p:txBody>
        </p:sp>
      </p:grpSp>
      <p:grpSp>
        <p:nvGrpSpPr>
          <p:cNvPr id="558" name="Group"/>
          <p:cNvGrpSpPr/>
          <p:nvPr/>
        </p:nvGrpSpPr>
        <p:grpSpPr>
          <a:xfrm>
            <a:off x="6639349" y="10562038"/>
            <a:ext cx="16710679" cy="2316160"/>
            <a:chOff x="-1628351" y="198838"/>
            <a:chExt cx="16710679" cy="2316160"/>
          </a:xfrm>
        </p:grpSpPr>
        <p:sp>
          <p:nvSpPr>
            <p:cNvPr id="555" name="Rectangle"/>
            <p:cNvSpPr/>
            <p:nvPr/>
          </p:nvSpPr>
          <p:spPr>
            <a:xfrm>
              <a:off x="-1628351" y="198838"/>
              <a:ext cx="7772400" cy="977900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 flipH="1">
              <a:off x="8872901" y="368698"/>
              <a:ext cx="1766927" cy="2330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if statement…"/>
            <p:cNvSpPr txBox="1"/>
            <p:nvPr/>
          </p:nvSpPr>
          <p:spPr>
            <a:xfrm>
              <a:off x="10789728" y="368698"/>
              <a:ext cx="4292600" cy="21463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 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/>
                <a:t>within an </a:t>
              </a: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if</a:t>
              </a:r>
              <a:r>
                <a:rPr dirty="0"/>
                <a:t> statement</a:t>
              </a:r>
            </a:p>
          </p:txBody>
        </p:sp>
      </p:grpSp>
      <p:sp>
        <p:nvSpPr>
          <p:cNvPr id="559" name="Goal. Given income, calculate proper tax rate."/>
          <p:cNvSpPr txBox="1">
            <a:spLocks noGrp="1"/>
          </p:cNvSpPr>
          <p:nvPr>
            <p:ph type="body" sz="quarter" idx="1"/>
          </p:nvPr>
        </p:nvSpPr>
        <p:spPr>
          <a:xfrm>
            <a:off x="856250" y="1962600"/>
            <a:ext cx="10896600" cy="1092200"/>
          </a:xfrm>
          <a:prstGeom prst="rect">
            <a:avLst/>
          </a:prstGeom>
        </p:spPr>
        <p:txBody>
          <a:bodyPr/>
          <a:lstStyle/>
          <a:p>
            <a:pPr marL="152400" indent="0">
              <a:lnSpc>
                <a:spcPts val="7000"/>
              </a:lnSpc>
              <a:buNone/>
              <a:defRPr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Goal. </a:t>
            </a:r>
            <a:r>
              <a:rPr sz="3200" dirty="0">
                <a:solidFill>
                  <a:srgbClr val="000000"/>
                </a:solidFill>
              </a:rPr>
              <a:t>Given income, calculate proper tax rate.</a:t>
            </a:r>
          </a:p>
        </p:txBody>
      </p:sp>
      <p:graphicFrame>
        <p:nvGraphicFramePr>
          <p:cNvPr id="560" name="Table"/>
          <p:cNvGraphicFramePr/>
          <p:nvPr>
            <p:extLst>
              <p:ext uri="{D42A27DB-BD31-4B8C-83A1-F6EECF244321}">
                <p14:modId xmlns:p14="http://schemas.microsoft.com/office/powerpoint/2010/main" val="482146923"/>
              </p:ext>
            </p:extLst>
          </p:nvPr>
        </p:nvGraphicFramePr>
        <p:xfrm>
          <a:off x="1187959" y="3030215"/>
          <a:ext cx="4625036" cy="2370854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298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258">
                <a:tc>
                  <a:txBody>
                    <a:bodyPr/>
                    <a:lstStyle/>
                    <a:p>
                      <a:pPr marL="81280" marR="81280" defTabSz="914400">
                        <a:lnSpc>
                          <a:spcPts val="3800"/>
                        </a:lnSpc>
                        <a:tabLst>
                          <a:tab pos="1816100" algn="l"/>
                        </a:tabLst>
                        <a:defRPr sz="1800"/>
                      </a:pPr>
                      <a:r>
                        <a:rPr sz="2700">
                          <a:sym typeface="Lucida Sans"/>
                        </a:rPr>
                        <a:t>income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  <a:lnT w="28575">
                      <a:solidFill>
                        <a:srgbClr val="EBEBEB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81280" marR="81280" defTabSz="914400">
                        <a:lnSpc>
                          <a:spcPts val="3800"/>
                        </a:lnSpc>
                        <a:tabLst>
                          <a:tab pos="1816100" algn="l"/>
                        </a:tabLst>
                        <a:defRPr sz="1800"/>
                      </a:pPr>
                      <a:r>
                        <a:rPr sz="2700">
                          <a:sym typeface="Lucida Sans"/>
                        </a:rPr>
                        <a:t>rate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  <a:lnT w="28575">
                      <a:solidFill>
                        <a:srgbClr val="EBEBEB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58"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>
                          <a:sym typeface="Lucida Sans"/>
                        </a:rPr>
                        <a:t>0 – $47,450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>
                          <a:sym typeface="Lucida Sans"/>
                        </a:rPr>
                        <a:t>22%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58"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 dirty="0">
                          <a:sym typeface="Lucida Sans"/>
                        </a:rPr>
                        <a:t>$47,450 – $114,649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>
                          <a:sym typeface="Lucida Sans"/>
                        </a:rPr>
                        <a:t>25%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258"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 dirty="0">
                          <a:sym typeface="Lucida Sans"/>
                        </a:rPr>
                        <a:t>$114,650 – $174,699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>
                          <a:sym typeface="Lucida Sans"/>
                        </a:rPr>
                        <a:t>28%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258"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>
                          <a:sym typeface="Lucida Sans"/>
                        </a:rPr>
                        <a:t>$174,700 – $311,949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 dirty="0">
                          <a:sym typeface="Lucida Sans"/>
                        </a:rPr>
                        <a:t>33%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258"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 dirty="0">
                          <a:sym typeface="Lucida Sans"/>
                        </a:rPr>
                        <a:t>$311,950 + 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EBEBEB"/>
                      </a:solidFill>
                      <a:miter lim="400000"/>
                    </a:lnL>
                    <a:lnB w="28575">
                      <a:solidFill>
                        <a:srgbClr val="EBEBE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2550" marR="82550">
                        <a:defRPr sz="1800"/>
                      </a:pPr>
                      <a:r>
                        <a:rPr sz="2400" dirty="0">
                          <a:sym typeface="Lucida Sans"/>
                        </a:rPr>
                        <a:t>35%</a:t>
                      </a:r>
                    </a:p>
                  </a:txBody>
                  <a:tcPr marL="0" marR="0" marT="0" marB="0" anchor="ctr" horzOverflow="overflow">
                    <a:lnR w="28575">
                      <a:solidFill>
                        <a:srgbClr val="EBEBEB"/>
                      </a:solidFill>
                      <a:miter lim="400000"/>
                    </a:lnR>
                    <a:lnB w="28575">
                      <a:solidFill>
                        <a:srgbClr val="EBEBE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 advAuto="0"/>
      <p:bldP spid="550" grpId="0" animBg="1" advAuto="0"/>
      <p:bldP spid="554" grpId="0" animBg="1" advAuto="0"/>
      <p:bldP spid="558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op quiz on nested i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nested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statements</a:t>
            </a:r>
          </a:p>
        </p:txBody>
      </p:sp>
      <p:sp>
        <p:nvSpPr>
          <p:cNvPr id="565" name="Q. Anything wrong with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Anything wrong with the following code?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567" name="public class PQif…"/>
          <p:cNvSpPr/>
          <p:nvPr/>
        </p:nvSpPr>
        <p:spPr>
          <a:xfrm>
            <a:off x="1943100" y="3200399"/>
            <a:ext cx="12446000" cy="8420793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 class PQif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{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public static void main(String[] args)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{ 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double income = Double.parseDouble(args[0]);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double rate = 0.35;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if (income &lt;  47450) rate = 0.22;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if (income &lt; 114650) rate = 0.25;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if (income &lt; 174700) rate = 0.28;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if (income &lt; 311950) rate = 0.33;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System.out.println(rate);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99E32-49C2-4092-9803-1C448118C381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op quiz on nested i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nested </a:t>
            </a:r>
            <a:r>
              <a:rPr sz="39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statements</a:t>
            </a:r>
          </a:p>
        </p:txBody>
      </p:sp>
      <p:sp>
        <p:nvSpPr>
          <p:cNvPr id="570" name="Q. Anything wrong with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163300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Anything wrong with the following code?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72" name="public class PQif…"/>
          <p:cNvSpPr/>
          <p:nvPr/>
        </p:nvSpPr>
        <p:spPr>
          <a:xfrm>
            <a:off x="1270000" y="3048000"/>
            <a:ext cx="12446000" cy="8242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public class </a:t>
            </a:r>
            <a:r>
              <a:rPr dirty="0" err="1"/>
              <a:t>PQif</a:t>
            </a: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{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{  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double income = </a:t>
            </a:r>
            <a:r>
              <a:rPr dirty="0" err="1"/>
              <a:t>Double.parseDouble</a:t>
            </a:r>
            <a:r>
              <a:rPr dirty="0"/>
              <a:t>(</a:t>
            </a:r>
            <a:r>
              <a:rPr dirty="0" err="1"/>
              <a:t>args</a:t>
            </a:r>
            <a:r>
              <a:rPr dirty="0"/>
              <a:t>[0]);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double rate = 0.35;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if (income &lt;  47450) rate = 0.22;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if (income &lt; 114650) rate = 0.25;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if (income &lt; 174700) rate = 0.28;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if (income &lt; 311950) rate = 0.33;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dirty="0" err="1"/>
              <a:t>System.out.println</a:t>
            </a:r>
            <a:r>
              <a:rPr dirty="0"/>
              <a:t>(rate);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}</a:t>
            </a:r>
          </a:p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} </a:t>
            </a:r>
          </a:p>
        </p:txBody>
      </p:sp>
      <p:sp>
        <p:nvSpPr>
          <p:cNvPr id="573" name="A. Yes! Need else clauses. Without them, code is equivalent to:"/>
          <p:cNvSpPr txBox="1"/>
          <p:nvPr/>
        </p:nvSpPr>
        <p:spPr>
          <a:xfrm>
            <a:off x="1181100" y="11442700"/>
            <a:ext cx="13881100" cy="105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 dirty="0"/>
              <a:t>A. </a:t>
            </a:r>
            <a:r>
              <a:rPr dirty="0">
                <a:solidFill>
                  <a:srgbClr val="000000"/>
                </a:solidFill>
              </a:rPr>
              <a:t>Yes! Need </a:t>
            </a:r>
            <a:r>
              <a:rPr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else</a:t>
            </a:r>
            <a:r>
              <a:rPr dirty="0">
                <a:solidFill>
                  <a:srgbClr val="000000"/>
                </a:solidFill>
              </a:rPr>
              <a:t> clauses. Without them, code is equivalent to:</a:t>
            </a:r>
          </a:p>
        </p:txBody>
      </p:sp>
      <p:sp>
        <p:nvSpPr>
          <p:cNvPr id="574" name="else"/>
          <p:cNvSpPr txBox="1"/>
          <p:nvPr/>
        </p:nvSpPr>
        <p:spPr>
          <a:xfrm>
            <a:off x="1458422" y="7296150"/>
            <a:ext cx="1222463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7224" marR="7224" algn="l" defTabSz="1295400">
              <a:lnSpc>
                <a:spcPct val="130000"/>
              </a:lnSpc>
              <a:tabLst/>
              <a:defRPr sz="36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else</a:t>
            </a:r>
          </a:p>
        </p:txBody>
      </p:sp>
      <p:sp>
        <p:nvSpPr>
          <p:cNvPr id="575" name="else"/>
          <p:cNvSpPr txBox="1"/>
          <p:nvPr/>
        </p:nvSpPr>
        <p:spPr>
          <a:xfrm>
            <a:off x="1458422" y="7804150"/>
            <a:ext cx="1222463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7224" marR="7224" algn="l" defTabSz="1295400">
              <a:lnSpc>
                <a:spcPct val="130000"/>
              </a:lnSpc>
              <a:tabLst/>
              <a:defRPr sz="36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else</a:t>
            </a:r>
          </a:p>
        </p:txBody>
      </p:sp>
      <p:sp>
        <p:nvSpPr>
          <p:cNvPr id="576" name="else"/>
          <p:cNvSpPr txBox="1"/>
          <p:nvPr/>
        </p:nvSpPr>
        <p:spPr>
          <a:xfrm>
            <a:off x="1458422" y="8312150"/>
            <a:ext cx="1222463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7224" marR="7224" algn="l" defTabSz="1295400">
              <a:lnSpc>
                <a:spcPct val="130000"/>
              </a:lnSpc>
              <a:tabLst/>
              <a:defRPr sz="36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else</a:t>
            </a:r>
          </a:p>
        </p:txBody>
      </p:sp>
      <p:sp>
        <p:nvSpPr>
          <p:cNvPr id="577" name="Note. Braces are not needed in this case, but BE CAREFUL when nesting if-else statements because of potential ambiguity (see Q&amp;A p. 75)."/>
          <p:cNvSpPr txBox="1"/>
          <p:nvPr/>
        </p:nvSpPr>
        <p:spPr>
          <a:xfrm>
            <a:off x="15062200" y="4724400"/>
            <a:ext cx="7607300" cy="2895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5200"/>
              </a:lnSpc>
              <a:tabLst>
                <a:tab pos="1168400" algn="l"/>
              </a:tabLst>
              <a:defRPr sz="3000">
                <a:solidFill>
                  <a:srgbClr val="005493"/>
                </a:solidFill>
              </a:defRPr>
            </a:pPr>
            <a:r>
              <a:rPr dirty="0"/>
              <a:t>Note. </a:t>
            </a:r>
            <a:r>
              <a:rPr dirty="0">
                <a:solidFill>
                  <a:srgbClr val="000000"/>
                </a:solidFill>
              </a:rPr>
              <a:t>Braces are not needed in this case, but BE CAREFUL when nesting </a:t>
            </a:r>
            <a:r>
              <a:rPr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if-else</a:t>
            </a:r>
            <a:r>
              <a:rPr dirty="0">
                <a:solidFill>
                  <a:srgbClr val="000000"/>
                </a:solidFill>
              </a:rPr>
              <a:t> statements because of potential ambiguity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79" name="if (income &lt; 311950) rate = 0.33;…"/>
          <p:cNvSpPr txBox="1"/>
          <p:nvPr/>
        </p:nvSpPr>
        <p:spPr>
          <a:xfrm>
            <a:off x="15062200" y="10950171"/>
            <a:ext cx="7442200" cy="183950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800"/>
              </a:lnSpc>
              <a:tabLst>
                <a:tab pos="1168400" algn="l"/>
              </a:tabLst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if (income &lt; 311950) rate = 0.33;</a:t>
            </a:r>
          </a:p>
          <a:p>
            <a:pPr algn="l">
              <a:lnSpc>
                <a:spcPts val="4800"/>
              </a:lnSpc>
              <a:tabLst>
                <a:tab pos="1168400" algn="l"/>
              </a:tabLst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else                 rate = 0.35;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2" name="Conditional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Conditionals and Loops</a:t>
            </a:r>
          </a:p>
        </p:txBody>
      </p:sp>
      <p:sp>
        <p:nvSpPr>
          <p:cNvPr id="163" name="Control flow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979900" cy="2705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Control flow</a:t>
            </a:r>
          </a:p>
          <a:p>
            <a:pPr lvl="1"/>
            <a:r>
              <a:t>The sequence of statements that are actually executed in a program.</a:t>
            </a:r>
          </a:p>
          <a:p>
            <a:pPr lvl="1"/>
            <a:r>
              <a:rPr>
                <a:solidFill>
                  <a:srgbClr val="8D3124"/>
                </a:solidFill>
              </a:rPr>
              <a:t>Conditionals and loops</a:t>
            </a:r>
            <a:r>
              <a:t> enable us to choreograph control flow.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683000" y="5543549"/>
            <a:ext cx="4610100" cy="7527927"/>
            <a:chOff x="0" y="-31750"/>
            <a:chExt cx="4610100" cy="7527925"/>
          </a:xfrm>
        </p:grpSpPr>
        <p:sp>
          <p:nvSpPr>
            <p:cNvPr id="164" name="Line"/>
            <p:cNvSpPr/>
            <p:nvPr/>
          </p:nvSpPr>
          <p:spPr>
            <a:xfrm>
              <a:off x="2307166" y="596900"/>
              <a:ext cx="1" cy="94274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" name="statement 1"/>
            <p:cNvSpPr txBox="1"/>
            <p:nvPr/>
          </p:nvSpPr>
          <p:spPr>
            <a:xfrm>
              <a:off x="1080880" y="-31751"/>
              <a:ext cx="2451515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1</a:t>
              </a:r>
            </a:p>
          </p:txBody>
        </p:sp>
        <p:sp>
          <p:nvSpPr>
            <p:cNvPr id="166" name="straight-line control flow…"/>
            <p:cNvSpPr txBox="1"/>
            <p:nvPr/>
          </p:nvSpPr>
          <p:spPr>
            <a:xfrm>
              <a:off x="0" y="6238875"/>
              <a:ext cx="4610100" cy="12573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spAutoFit/>
            </a:bodyPr>
            <a:lstStyle/>
            <a:p>
              <a:pPr marL="103580" marR="103580" defTabSz="2038350">
                <a:lnSpc>
                  <a:spcPts val="32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straight-line control flow</a:t>
              </a:r>
            </a:p>
            <a:p>
              <a:pPr marL="103580" marR="103580" defTabSz="2038350">
                <a:lnSpc>
                  <a:spcPts val="32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[ previous lecture ]</a:t>
              </a:r>
            </a:p>
          </p:txBody>
        </p:sp>
        <p:sp>
          <p:nvSpPr>
            <p:cNvPr id="167" name="Line"/>
            <p:cNvSpPr/>
            <p:nvPr/>
          </p:nvSpPr>
          <p:spPr>
            <a:xfrm>
              <a:off x="2311400" y="2159000"/>
              <a:ext cx="0" cy="94274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" name="statement 2"/>
            <p:cNvSpPr txBox="1"/>
            <p:nvPr/>
          </p:nvSpPr>
          <p:spPr>
            <a:xfrm>
              <a:off x="1086831" y="15303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2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2311400" y="3721100"/>
              <a:ext cx="0" cy="94274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statement 3"/>
            <p:cNvSpPr txBox="1"/>
            <p:nvPr/>
          </p:nvSpPr>
          <p:spPr>
            <a:xfrm>
              <a:off x="1086831" y="30924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3</a:t>
              </a:r>
            </a:p>
          </p:txBody>
        </p:sp>
        <p:sp>
          <p:nvSpPr>
            <p:cNvPr id="171" name="statement 4"/>
            <p:cNvSpPr txBox="1"/>
            <p:nvPr/>
          </p:nvSpPr>
          <p:spPr>
            <a:xfrm>
              <a:off x="1086831" y="46545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4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11550603" y="4813300"/>
            <a:ext cx="9779414" cy="8283576"/>
            <a:chOff x="6303" y="0"/>
            <a:chExt cx="9779413" cy="8283575"/>
          </a:xfrm>
        </p:grpSpPr>
        <p:sp>
          <p:nvSpPr>
            <p:cNvPr id="173" name="Line"/>
            <p:cNvSpPr/>
            <p:nvPr/>
          </p:nvSpPr>
          <p:spPr>
            <a:xfrm>
              <a:off x="3953933" y="1188341"/>
              <a:ext cx="1" cy="17378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308600" y="3787764"/>
              <a:ext cx="1980737" cy="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3949700" y="4413250"/>
              <a:ext cx="0" cy="135882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78" name="Group"/>
            <p:cNvGrpSpPr/>
            <p:nvPr/>
          </p:nvGrpSpPr>
          <p:grpSpPr>
            <a:xfrm>
              <a:off x="2579687" y="0"/>
              <a:ext cx="2755901" cy="1689100"/>
              <a:chOff x="0" y="0"/>
              <a:chExt cx="2755900" cy="1689100"/>
            </a:xfrm>
          </p:grpSpPr>
          <p:sp>
            <p:nvSpPr>
              <p:cNvPr id="176" name="Shape"/>
              <p:cNvSpPr/>
              <p:nvPr/>
            </p:nvSpPr>
            <p:spPr>
              <a:xfrm>
                <a:off x="0" y="0"/>
                <a:ext cx="2755900" cy="1689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l">
                  <a:lnSpc>
                    <a:spcPts val="3100"/>
                  </a:lnSpc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7" name="boolean 1"/>
              <p:cNvSpPr txBox="1"/>
              <p:nvPr/>
            </p:nvSpPr>
            <p:spPr>
              <a:xfrm>
                <a:off x="475665" y="604639"/>
                <a:ext cx="1804570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60942" marR="60942">
                  <a:lnSpc>
                    <a:spcPts val="3200"/>
                  </a:lnSpc>
                  <a:buClr>
                    <a:srgbClr val="010000"/>
                  </a:buClr>
                  <a:buFont typeface="Lucida Sans"/>
                  <a:defRPr sz="2700">
                    <a:solidFill>
                      <a:srgbClr val="010000"/>
                    </a:solidFill>
                    <a:uFill>
                      <a:solidFill>
                        <a:srgbClr val="010000"/>
                      </a:solidFill>
                    </a:uFill>
                  </a:defRPr>
                </a:lvl1pPr>
              </a:lstStyle>
              <a:p>
                <a:r>
                  <a:t>boolean 1</a:t>
                </a:r>
              </a:p>
            </p:txBody>
          </p:sp>
        </p:grpSp>
        <p:sp>
          <p:nvSpPr>
            <p:cNvPr id="179" name="control flow with conditionals and a loop…"/>
            <p:cNvSpPr txBox="1"/>
            <p:nvPr/>
          </p:nvSpPr>
          <p:spPr>
            <a:xfrm>
              <a:off x="749300" y="7026275"/>
              <a:ext cx="7708900" cy="12573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spAutoFit/>
            </a:bodyPr>
            <a:lstStyle/>
            <a:p>
              <a:pPr marL="103580" marR="103580" defTabSz="2038350">
                <a:lnSpc>
                  <a:spcPts val="32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control flow with conditionals and a loop</a:t>
              </a:r>
            </a:p>
            <a:p>
              <a:pPr marL="103580" marR="103580" defTabSz="2038350">
                <a:lnSpc>
                  <a:spcPts val="32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[this lecture]</a:t>
              </a:r>
            </a:p>
          </p:txBody>
        </p:sp>
        <p:sp>
          <p:nvSpPr>
            <p:cNvPr id="180" name="statement 1"/>
            <p:cNvSpPr txBox="1"/>
            <p:nvPr/>
          </p:nvSpPr>
          <p:spPr>
            <a:xfrm>
              <a:off x="6303" y="23177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1</a:t>
              </a:r>
            </a:p>
          </p:txBody>
        </p:sp>
        <p:sp>
          <p:nvSpPr>
            <p:cNvPr id="181" name="statement 2"/>
            <p:cNvSpPr txBox="1"/>
            <p:nvPr/>
          </p:nvSpPr>
          <p:spPr>
            <a:xfrm>
              <a:off x="7334203" y="33718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2</a:t>
              </a: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2578100" y="2946400"/>
              <a:ext cx="2755900" cy="1689100"/>
              <a:chOff x="0" y="0"/>
              <a:chExt cx="2755900" cy="1689100"/>
            </a:xfrm>
          </p:grpSpPr>
          <p:sp>
            <p:nvSpPr>
              <p:cNvPr id="182" name="Shape"/>
              <p:cNvSpPr/>
              <p:nvPr/>
            </p:nvSpPr>
            <p:spPr>
              <a:xfrm>
                <a:off x="0" y="0"/>
                <a:ext cx="2755900" cy="1689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l">
                  <a:lnSpc>
                    <a:spcPts val="3100"/>
                  </a:lnSpc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83" name="boolean 2"/>
              <p:cNvSpPr txBox="1"/>
              <p:nvPr/>
            </p:nvSpPr>
            <p:spPr>
              <a:xfrm>
                <a:off x="475665" y="604639"/>
                <a:ext cx="1804570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60942" marR="60942">
                  <a:lnSpc>
                    <a:spcPts val="3200"/>
                  </a:lnSpc>
                  <a:buClr>
                    <a:srgbClr val="010000"/>
                  </a:buClr>
                  <a:buFont typeface="Lucida Sans"/>
                  <a:defRPr sz="2700">
                    <a:solidFill>
                      <a:srgbClr val="010000"/>
                    </a:solidFill>
                    <a:uFill>
                      <a:solidFill>
                        <a:srgbClr val="010000"/>
                      </a:solidFill>
                    </a:uFill>
                  </a:defRPr>
                </a:lvl1pPr>
              </a:lstStyle>
              <a:p>
                <a:r>
                  <a:t>boolean 2</a:t>
                </a:r>
              </a:p>
            </p:txBody>
          </p:sp>
        </p:grpSp>
        <p:sp>
          <p:nvSpPr>
            <p:cNvPr id="185" name="statement 3"/>
            <p:cNvSpPr txBox="1"/>
            <p:nvPr/>
          </p:nvSpPr>
          <p:spPr>
            <a:xfrm>
              <a:off x="2724103" y="5734049"/>
              <a:ext cx="2451514" cy="7747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>
              <a:lvl1pPr marL="81258" marR="81258">
                <a:lnSpc>
                  <a:spcPts val="3200"/>
                </a:lnSpc>
                <a:buClr>
                  <a:srgbClr val="010000"/>
                </a:buClr>
                <a:buFont typeface="Lucida Sans"/>
                <a:defRPr sz="2700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defRPr>
              </a:lvl1pPr>
            </a:lstStyle>
            <a:p>
              <a:r>
                <a:t>statement 3</a:t>
              </a:r>
            </a:p>
          </p:txBody>
        </p:sp>
        <p:sp>
          <p:nvSpPr>
            <p:cNvPr id="186" name="false"/>
            <p:cNvSpPr txBox="1"/>
            <p:nvPr/>
          </p:nvSpPr>
          <p:spPr>
            <a:xfrm>
              <a:off x="3508580" y="4819451"/>
              <a:ext cx="907640" cy="508001"/>
            </a:xfrm>
            <a:prstGeom prst="rect">
              <a:avLst/>
            </a:prstGeom>
            <a:solidFill>
              <a:srgbClr val="F3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ctr">
              <a:spAutoFit/>
            </a:bodyPr>
            <a:lstStyle>
              <a:lvl1pPr marL="81258" marR="81258">
                <a:lnSpc>
                  <a:spcPts val="2600"/>
                </a:lnSpc>
                <a:spcBef>
                  <a:spcPts val="1500"/>
                </a:spcBef>
                <a:buClr>
                  <a:srgbClr val="0048AA"/>
                </a:buClr>
                <a:buFont typeface="Comic Sans MS"/>
                <a:defRPr sz="22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87" name="true"/>
            <p:cNvSpPr txBox="1"/>
            <p:nvPr/>
          </p:nvSpPr>
          <p:spPr>
            <a:xfrm>
              <a:off x="5707343" y="3536752"/>
              <a:ext cx="819645" cy="508001"/>
            </a:xfrm>
            <a:prstGeom prst="rect">
              <a:avLst/>
            </a:prstGeom>
            <a:solidFill>
              <a:srgbClr val="F3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ctr">
              <a:spAutoFit/>
            </a:bodyPr>
            <a:lstStyle>
              <a:lvl1pPr marL="81258" marR="81258">
                <a:lnSpc>
                  <a:spcPts val="2600"/>
                </a:lnSpc>
                <a:spcBef>
                  <a:spcPts val="1500"/>
                </a:spcBef>
                <a:buClr>
                  <a:srgbClr val="0048AA"/>
                </a:buClr>
                <a:buFont typeface="Comic Sans MS"/>
                <a:defRPr sz="22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88" name="Line"/>
            <p:cNvSpPr/>
            <p:nvPr/>
          </p:nvSpPr>
          <p:spPr>
            <a:xfrm>
              <a:off x="4062214" y="1551375"/>
              <a:ext cx="4551462" cy="18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715" extrusionOk="0">
                  <a:moveTo>
                    <a:pt x="21600" y="11715"/>
                  </a:moveTo>
                  <a:cubicBezTo>
                    <a:pt x="21558" y="6594"/>
                    <a:pt x="11549" y="-9885"/>
                    <a:pt x="0" y="8424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false"/>
            <p:cNvSpPr txBox="1"/>
            <p:nvPr/>
          </p:nvSpPr>
          <p:spPr>
            <a:xfrm>
              <a:off x="3492377" y="1885949"/>
              <a:ext cx="907639" cy="508001"/>
            </a:xfrm>
            <a:prstGeom prst="rect">
              <a:avLst/>
            </a:prstGeom>
            <a:solidFill>
              <a:srgbClr val="F3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ctr">
              <a:spAutoFit/>
            </a:bodyPr>
            <a:lstStyle>
              <a:lvl1pPr marL="81258" marR="81258">
                <a:lnSpc>
                  <a:spcPts val="2600"/>
                </a:lnSpc>
                <a:spcBef>
                  <a:spcPts val="1500"/>
                </a:spcBef>
                <a:buClr>
                  <a:srgbClr val="0048AA"/>
                </a:buClr>
                <a:buFont typeface="Comic Sans MS"/>
                <a:defRPr sz="22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0" name="Line"/>
            <p:cNvSpPr/>
            <p:nvPr/>
          </p:nvSpPr>
          <p:spPr>
            <a:xfrm>
              <a:off x="1211361" y="857150"/>
              <a:ext cx="1377951" cy="14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3011" y="335"/>
                    <a:pt x="121" y="8417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true"/>
            <p:cNvSpPr txBox="1"/>
            <p:nvPr/>
          </p:nvSpPr>
          <p:spPr>
            <a:xfrm>
              <a:off x="1511168" y="641349"/>
              <a:ext cx="819645" cy="508001"/>
            </a:xfrm>
            <a:prstGeom prst="rect">
              <a:avLst/>
            </a:prstGeom>
            <a:solidFill>
              <a:srgbClr val="F3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ctr">
              <a:spAutoFit/>
            </a:bodyPr>
            <a:lstStyle>
              <a:lvl1pPr marL="81258" marR="81258">
                <a:lnSpc>
                  <a:spcPts val="2600"/>
                </a:lnSpc>
                <a:spcBef>
                  <a:spcPts val="1500"/>
                </a:spcBef>
                <a:buClr>
                  <a:srgbClr val="0048AA"/>
                </a:buClr>
                <a:buFont typeface="Comic Sans MS"/>
                <a:defRPr sz="22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2" name="Line"/>
            <p:cNvSpPr/>
            <p:nvPr/>
          </p:nvSpPr>
          <p:spPr>
            <a:xfrm>
              <a:off x="1206478" y="3080642"/>
              <a:ext cx="1490883" cy="306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63" h="21561" extrusionOk="0">
                  <a:moveTo>
                    <a:pt x="240" y="0"/>
                  </a:moveTo>
                  <a:cubicBezTo>
                    <a:pt x="393" y="4429"/>
                    <a:pt x="-3837" y="21600"/>
                    <a:pt x="17763" y="2156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 advAuto="0"/>
      <p:bldP spid="193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582" name="Gambler's rui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Gambler's ruin problem</a:t>
            </a:r>
          </a:p>
        </p:txBody>
      </p:sp>
      <p:sp>
        <p:nvSpPr>
          <p:cNvPr id="583" name="A gambler starts with $stake and places $1 fair bets.…"/>
          <p:cNvSpPr txBox="1">
            <a:spLocks noGrp="1"/>
          </p:cNvSpPr>
          <p:nvPr>
            <p:ph type="body" sz="quarter" idx="1"/>
          </p:nvPr>
        </p:nvSpPr>
        <p:spPr>
          <a:xfrm>
            <a:off x="1358900" y="7785100"/>
            <a:ext cx="12496800" cy="2578100"/>
          </a:xfrm>
          <a:prstGeom prst="rect">
            <a:avLst/>
          </a:prstGeom>
        </p:spPr>
        <p:txBody>
          <a:bodyPr/>
          <a:lstStyle/>
          <a:p>
            <a:r>
              <a:t>A g</a:t>
            </a:r>
            <a:r>
              <a:rPr>
                <a:uFill>
                  <a:solidFill>
                    <a:srgbClr val="000000"/>
                  </a:solidFill>
                </a:uFill>
              </a:rPr>
              <a:t>ambler starts with $</a:t>
            </a:r>
            <a:r>
              <a:rPr i="1">
                <a:uFill>
                  <a:solidFill>
                    <a:srgbClr val="000000"/>
                  </a:solidFill>
                </a:uFill>
              </a:rPr>
              <a:t>stake</a:t>
            </a:r>
            <a:r>
              <a:rPr>
                <a:uFill>
                  <a:solidFill>
                    <a:srgbClr val="000000"/>
                  </a:solidFill>
                </a:uFill>
              </a:rPr>
              <a:t> and places $1 fair bets.</a:t>
            </a:r>
          </a:p>
          <a:p>
            <a:pPr lvl="1"/>
            <a:r>
              <a:t>Outcome 1 (loss): Gambler goes broke with $0.</a:t>
            </a:r>
          </a:p>
          <a:p>
            <a:pPr lvl="1"/>
            <a:r>
              <a:t>Outcome 2 </a:t>
            </a:r>
            <a:r>
              <a:rPr spc="144"/>
              <a:t>(win)</a:t>
            </a:r>
            <a:r>
              <a:t>: Gambler reaches $</a:t>
            </a:r>
            <a:r>
              <a:rPr i="1"/>
              <a:t>goal</a:t>
            </a:r>
            <a:r>
              <a:t>.</a:t>
            </a:r>
          </a:p>
        </p:txBody>
      </p:sp>
      <p:pic>
        <p:nvPicPr>
          <p:cNvPr id="584" name="Picture 5.png" descr="Picture 5.png"/>
          <p:cNvPicPr>
            <a:picLocks/>
          </p:cNvPicPr>
          <p:nvPr/>
        </p:nvPicPr>
        <p:blipFill>
          <a:blip r:embed="rId3"/>
          <a:srcRect b="55026"/>
          <a:stretch>
            <a:fillRect/>
          </a:stretch>
        </p:blipFill>
        <p:spPr>
          <a:xfrm>
            <a:off x="14681200" y="7448550"/>
            <a:ext cx="7470775" cy="2892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icture 5.png" descr="Picture 5.png"/>
          <p:cNvPicPr>
            <a:picLocks/>
          </p:cNvPicPr>
          <p:nvPr/>
        </p:nvPicPr>
        <p:blipFill>
          <a:blip r:embed="rId3"/>
          <a:srcRect t="52032"/>
          <a:stretch>
            <a:fillRect/>
          </a:stretch>
        </p:blipFill>
        <p:spPr>
          <a:xfrm>
            <a:off x="14674850" y="3692525"/>
            <a:ext cx="7470775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One approach:  Monte Carlo simulation.…"/>
          <p:cNvSpPr txBox="1"/>
          <p:nvPr/>
        </p:nvSpPr>
        <p:spPr>
          <a:xfrm>
            <a:off x="11531600" y="10655300"/>
            <a:ext cx="9499600" cy="257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t>One approach: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Monte Carlo simulation.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Use a </a:t>
            </a:r>
            <a:r>
              <a:rPr i="1"/>
              <a:t>simulated coin flip</a:t>
            </a:r>
            <a:r>
              <a:t>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Repeat and compute statistics.</a:t>
            </a:r>
          </a:p>
        </p:txBody>
      </p:sp>
      <p:sp>
        <p:nvSpPr>
          <p:cNvPr id="587" name="Q. What are the chances of winning?…"/>
          <p:cNvSpPr txBox="1"/>
          <p:nvPr/>
        </p:nvSpPr>
        <p:spPr>
          <a:xfrm>
            <a:off x="1270000" y="11379200"/>
            <a:ext cx="8864600" cy="1765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2476500" algn="l"/>
              </a:tabLst>
              <a:defRPr sz="3600"/>
            </a:pPr>
            <a:r>
              <a:rPr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Q. </a:t>
            </a:r>
            <a:r>
              <a:t>What are the chances of winning?</a:t>
            </a:r>
          </a:p>
          <a:p>
            <a:pPr algn="l">
              <a:lnSpc>
                <a:spcPts val="4300"/>
              </a:lnSpc>
              <a:spcBef>
                <a:spcPts val="1800"/>
              </a:spcBef>
              <a:tabLst>
                <a:tab pos="24765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Q. </a:t>
            </a:r>
            <a:r>
              <a:t>How many bets until win or loss?</a:t>
            </a:r>
          </a:p>
        </p:txBody>
      </p:sp>
      <p:pic>
        <p:nvPicPr>
          <p:cNvPr id="588" name="181e306f1.jpg" descr="181e306f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600" y="10642600"/>
            <a:ext cx="1759241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atlantic-316301_640.tiff" descr="atlantic-316301_640.tiff"/>
          <p:cNvPicPr>
            <a:picLocks noChangeAspect="1"/>
          </p:cNvPicPr>
          <p:nvPr/>
        </p:nvPicPr>
        <p:blipFill>
          <a:blip r:embed="rId5"/>
          <a:srcRect l="674" t="9109" b="6625"/>
          <a:stretch>
            <a:fillRect/>
          </a:stretch>
        </p:blipFill>
        <p:spPr>
          <a:xfrm>
            <a:off x="1574800" y="1600200"/>
            <a:ext cx="10683530" cy="590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 build="p" bldLvl="5" animBg="1" advAuto="0"/>
      <p:bldP spid="584" grpId="0" animBg="1" advAuto="0"/>
      <p:bldP spid="585" grpId="0" animBg="1" advAuto="0"/>
      <p:bldP spid="586" grpId="0" build="p" bldLvl="5" animBg="1" advAuto="0"/>
      <p:bldP spid="587" grpId="0" build="p" bldLvl="5" animBg="1" advAuto="0"/>
      <p:bldP spid="588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594" name="public class Gambler…"/>
          <p:cNvSpPr txBox="1"/>
          <p:nvPr/>
        </p:nvSpPr>
        <p:spPr>
          <a:xfrm>
            <a:off x="7421562" y="1873250"/>
            <a:ext cx="16200438" cy="117484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635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public class Gambler </a:t>
            </a:r>
            <a:endParaRPr sz="3000" dirty="0"/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{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 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public static void </a:t>
            </a:r>
            <a:r>
              <a:rPr sz="3000" dirty="0"/>
              <a:t>main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(String[]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) </a:t>
            </a:r>
            <a:endParaRPr sz="3000" dirty="0"/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 {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   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int stake  = Integer.</a:t>
            </a:r>
            <a:r>
              <a:rPr sz="3000" dirty="0"/>
              <a:t>parseInt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[0]);</a:t>
            </a:r>
          </a:p>
          <a:p>
            <a:pPr marL="6350" marR="6350" algn="l">
              <a:lnSpc>
                <a:spcPct val="110000"/>
              </a:lnSpc>
              <a:buClr>
                <a:srgbClr val="AC29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int goal   = Integer.</a:t>
            </a:r>
            <a:r>
              <a:rPr sz="3000" dirty="0"/>
              <a:t>parseInt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[1]);</a:t>
            </a:r>
          </a:p>
          <a:p>
            <a:pPr marL="6350" marR="6350" algn="l">
              <a:lnSpc>
                <a:spcPct val="110000"/>
              </a:lnSpc>
              <a:buClr>
                <a:srgbClr val="AC29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int trials = Integer.</a:t>
            </a:r>
            <a:r>
              <a:rPr sz="3000" dirty="0"/>
              <a:t>parseInt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[2]);</a:t>
            </a:r>
          </a:p>
          <a:p>
            <a:pPr marL="6350" marR="6350" algn="l">
              <a:lnSpc>
                <a:spcPct val="110000"/>
              </a:lnSpc>
              <a:buClr>
                <a:srgbClr val="00A5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</a:t>
            </a:r>
            <a:endParaRPr sz="3000" dirty="0"/>
          </a:p>
          <a:p>
            <a:pPr marL="635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int wins   = 0;</a:t>
            </a:r>
          </a:p>
          <a:p>
            <a:pPr marL="635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for (int t = 0; t &lt; trials; t++)</a:t>
            </a:r>
          </a:p>
          <a:p>
            <a:pPr marL="635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   {  </a:t>
            </a:r>
            <a:endParaRPr sz="3000" dirty="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  <a:p>
            <a:pPr marL="635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int cash = stake;</a:t>
            </a:r>
          </a:p>
          <a:p>
            <a:pPr marL="86359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while (cash &gt; 0 &amp;&amp; cash &lt; goal)</a:t>
            </a:r>
          </a:p>
          <a:p>
            <a:pPr marL="86359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      {  </a:t>
            </a:r>
            <a:endParaRPr sz="3000" dirty="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  <a:p>
            <a:pPr marL="86359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if 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Math.</a:t>
            </a:r>
            <a:r>
              <a:rPr sz="3000" dirty="0" err="1"/>
              <a:t>random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() &lt; 0.5) cash++;</a:t>
            </a:r>
          </a:p>
          <a:p>
            <a:pPr marL="96520" marR="6350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else                     cash--;</a:t>
            </a:r>
          </a:p>
          <a:p>
            <a:pPr marL="86359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   }</a:t>
            </a:r>
          </a:p>
          <a:p>
            <a:pPr marL="86359" algn="l">
              <a:lnSpc>
                <a:spcPct val="110000"/>
              </a:lnSpc>
              <a:buClr>
                <a:srgbClr val="0433FF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if (t == goal) wins++;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}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      </a:t>
            </a:r>
            <a:r>
              <a:rPr dirty="0" err="1">
                <a:uFill>
                  <a:solidFill>
                    <a:srgbClr val="000000"/>
                  </a:solidFill>
                </a:uFill>
              </a:rPr>
              <a:t>System.out.</a:t>
            </a:r>
            <a:r>
              <a:rPr dirty="0" err="1"/>
              <a:t>println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dirty="0"/>
              <a:t>wins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+ " wins of " + trials);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   }</a:t>
            </a:r>
          </a:p>
          <a:p>
            <a:pPr marL="6350" marR="6350" algn="l">
              <a:lnSpc>
                <a:spcPct val="11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}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</a:t>
            </a:r>
          </a:p>
        </p:txBody>
      </p:sp>
      <p:sp>
        <p:nvSpPr>
          <p:cNvPr id="595" name="Example of nesting conditionals and loops: Simulate gamber's ruin"/>
          <p:cNvSpPr txBox="1">
            <a:spLocks noGrp="1"/>
          </p:cNvSpPr>
          <p:nvPr>
            <p:ph type="title"/>
          </p:nvPr>
        </p:nvSpPr>
        <p:spPr>
          <a:xfrm>
            <a:off x="451338" y="120650"/>
            <a:ext cx="15201900" cy="1752600"/>
          </a:xfrm>
          <a:prstGeom prst="rect">
            <a:avLst/>
          </a:prstGeom>
        </p:spPr>
        <p:txBody>
          <a:bodyPr/>
          <a:lstStyle/>
          <a:p>
            <a:r>
              <a:rPr sz="6000" dirty="0"/>
              <a:t>Example of nesting conditionals and loops: Simulate gambler's ruin</a:t>
            </a:r>
          </a:p>
        </p:txBody>
      </p:sp>
      <p:sp>
        <p:nvSpPr>
          <p:cNvPr id="596" name="Gambler's ruin simulation…"/>
          <p:cNvSpPr txBox="1"/>
          <p:nvPr/>
        </p:nvSpPr>
        <p:spPr>
          <a:xfrm>
            <a:off x="1206500" y="2527300"/>
            <a:ext cx="6045200" cy="8420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5800"/>
              </a:lnSpc>
              <a:spcBef>
                <a:spcPts val="3000"/>
              </a:spcBef>
              <a:tabLst>
                <a:tab pos="1168400" algn="l"/>
              </a:tabLst>
              <a:defRPr sz="2700">
                <a:solidFill>
                  <a:srgbClr val="005493"/>
                </a:solidFill>
              </a:defRPr>
            </a:pPr>
            <a:r>
              <a:rPr dirty="0"/>
              <a:t>Gambler's ruin simulation</a:t>
            </a:r>
          </a:p>
          <a:p>
            <a:pPr marL="392079" lvl="1" indent="-303179" algn="l">
              <a:lnSpc>
                <a:spcPts val="4000"/>
              </a:lnSpc>
              <a:spcBef>
                <a:spcPts val="107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Get command-line arguments.</a:t>
            </a:r>
          </a:p>
          <a:p>
            <a:pPr marL="392079" lvl="1" indent="-303179" algn="l">
              <a:lnSpc>
                <a:spcPts val="4000"/>
              </a:lnSpc>
              <a:spcBef>
                <a:spcPts val="67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Run all the experiments.</a:t>
            </a:r>
          </a:p>
          <a:p>
            <a:pPr marL="722279" lvl="1" indent="-315879" algn="l">
              <a:lnSpc>
                <a:spcPts val="4000"/>
              </a:lnSpc>
              <a:spcBef>
                <a:spcPts val="62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Run one experiment.</a:t>
            </a:r>
          </a:p>
          <a:p>
            <a:pPr marL="1041400" lvl="1" indent="-317500" algn="l">
              <a:lnSpc>
                <a:spcPts val="4000"/>
              </a:lnSpc>
              <a:spcBef>
                <a:spcPts val="36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Make one bet.</a:t>
            </a:r>
          </a:p>
          <a:p>
            <a:pPr marL="684179" lvl="1" indent="-303179" algn="l">
              <a:lnSpc>
                <a:spcPts val="4000"/>
              </a:lnSpc>
              <a:spcBef>
                <a:spcPts val="27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If goal met, count the win.</a:t>
            </a:r>
          </a:p>
          <a:p>
            <a:pPr marL="392079" lvl="1" indent="-303179" algn="l">
              <a:lnSpc>
                <a:spcPts val="4000"/>
              </a:lnSpc>
              <a:buSzPct val="104428"/>
              <a:buFont typeface="Gill Sans"/>
              <a:buChar char="•"/>
              <a:tabLst>
                <a:tab pos="2476500" algn="l"/>
              </a:tabLst>
              <a:defRPr sz="2700"/>
            </a:pPr>
            <a:r>
              <a:rPr dirty="0"/>
              <a:t>Print #wins and # trials.</a:t>
            </a:r>
          </a:p>
        </p:txBody>
      </p:sp>
      <p:sp>
        <p:nvSpPr>
          <p:cNvPr id="597" name="Rectangle"/>
          <p:cNvSpPr/>
          <p:nvPr/>
        </p:nvSpPr>
        <p:spPr>
          <a:xfrm>
            <a:off x="8138807" y="4243580"/>
            <a:ext cx="9283700" cy="1536700"/>
          </a:xfrm>
          <a:prstGeom prst="rect">
            <a:avLst/>
          </a:prstGeom>
          <a:ln w="38100">
            <a:solidFill>
              <a:srgbClr val="005493"/>
            </a:solidFill>
          </a:ln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01" name="Group"/>
          <p:cNvGrpSpPr/>
          <p:nvPr/>
        </p:nvGrpSpPr>
        <p:grpSpPr>
          <a:xfrm>
            <a:off x="8138807" y="5702300"/>
            <a:ext cx="13578193" cy="5973885"/>
            <a:chOff x="-840093" y="0"/>
            <a:chExt cx="13578193" cy="5973885"/>
          </a:xfrm>
        </p:grpSpPr>
        <p:sp>
          <p:nvSpPr>
            <p:cNvPr id="598" name="Line"/>
            <p:cNvSpPr/>
            <p:nvPr/>
          </p:nvSpPr>
          <p:spPr>
            <a:xfrm flipH="1">
              <a:off x="6674338" y="327420"/>
              <a:ext cx="4206387" cy="82827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599" name="Rectangle"/>
            <p:cNvSpPr/>
            <p:nvPr/>
          </p:nvSpPr>
          <p:spPr>
            <a:xfrm>
              <a:off x="-840093" y="918951"/>
              <a:ext cx="9753600" cy="5054934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600" name="for loop"/>
            <p:cNvSpPr txBox="1"/>
            <p:nvPr/>
          </p:nvSpPr>
          <p:spPr>
            <a:xfrm>
              <a:off x="10909300" y="0"/>
              <a:ext cx="1828800" cy="736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rPr dirty="0">
                  <a:latin typeface="Helvetica"/>
                  <a:ea typeface="Helvetica"/>
                  <a:cs typeface="Helvetica"/>
                  <a:sym typeface="Helvetica"/>
                </a:rPr>
                <a:t>for</a:t>
              </a:r>
              <a:r>
                <a:rPr dirty="0"/>
                <a:t> loop</a:t>
              </a: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8488057" y="6642100"/>
            <a:ext cx="14664043" cy="4027680"/>
            <a:chOff x="-1240143" y="0"/>
            <a:chExt cx="14664043" cy="4027680"/>
          </a:xfrm>
        </p:grpSpPr>
        <p:sp>
          <p:nvSpPr>
            <p:cNvPr id="602" name="Rectangle"/>
            <p:cNvSpPr/>
            <p:nvPr/>
          </p:nvSpPr>
          <p:spPr>
            <a:xfrm>
              <a:off x="-1240143" y="1551180"/>
              <a:ext cx="8585200" cy="2476500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603" name="Line"/>
            <p:cNvSpPr/>
            <p:nvPr/>
          </p:nvSpPr>
          <p:spPr>
            <a:xfrm flipH="1">
              <a:off x="6427388" y="533399"/>
              <a:ext cx="3708401" cy="126999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604" name="while loop…"/>
            <p:cNvSpPr txBox="1"/>
            <p:nvPr/>
          </p:nvSpPr>
          <p:spPr>
            <a:xfrm>
              <a:off x="10185400" y="0"/>
              <a:ext cx="3238500" cy="1181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t>while loop 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t>within a for loop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8986288" y="7912100"/>
            <a:ext cx="14635712" cy="2338852"/>
            <a:chOff x="-1478512" y="0"/>
            <a:chExt cx="14635712" cy="2338852"/>
          </a:xfrm>
        </p:grpSpPr>
        <p:sp>
          <p:nvSpPr>
            <p:cNvPr id="606" name="Rectangle"/>
            <p:cNvSpPr/>
            <p:nvPr/>
          </p:nvSpPr>
          <p:spPr>
            <a:xfrm>
              <a:off x="-1478512" y="1360952"/>
              <a:ext cx="7442200" cy="977900"/>
            </a:xfrm>
            <a:prstGeom prst="rect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</a:ln>
            <a:effectLst/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30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607" name="Line"/>
            <p:cNvSpPr/>
            <p:nvPr/>
          </p:nvSpPr>
          <p:spPr>
            <a:xfrm flipH="1">
              <a:off x="6013297" y="533399"/>
              <a:ext cx="3385893" cy="663174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if statement…"/>
            <p:cNvSpPr txBox="1"/>
            <p:nvPr/>
          </p:nvSpPr>
          <p:spPr>
            <a:xfrm>
              <a:off x="9448800" y="0"/>
              <a:ext cx="3708400" cy="16383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t>if statement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t>within a while loop </a:t>
              </a:r>
            </a:p>
            <a:p>
              <a:pPr algn="l">
                <a:lnSpc>
                  <a:spcPts val="3500"/>
                </a:lnSpc>
                <a:spcBef>
                  <a:spcPts val="100"/>
                </a:spcBef>
                <a:tabLst>
                  <a:tab pos="1155700" algn="l"/>
                </a:tabLst>
                <a:defRPr sz="2800">
                  <a:solidFill>
                    <a:srgbClr val="005493"/>
                  </a:solidFill>
                </a:defRPr>
              </a:pPr>
              <a:r>
                <a:t>within a for loop</a:t>
              </a:r>
            </a:p>
          </p:txBody>
        </p:sp>
      </p:grpSp>
      <p:sp>
        <p:nvSpPr>
          <p:cNvPr id="610" name="% java Gambler 5 25 1000…"/>
          <p:cNvSpPr/>
          <p:nvPr/>
        </p:nvSpPr>
        <p:spPr>
          <a:xfrm>
            <a:off x="18241657" y="10051070"/>
            <a:ext cx="5156200" cy="1333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Gambler 5 25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191 wins of 1000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" grpId="0" build="p" bldLvl="5" animBg="1" advAuto="0"/>
      <p:bldP spid="597" grpId="0" animBg="1" advAuto="0"/>
      <p:bldP spid="601" grpId="0" animBg="1" advAuto="0"/>
      <p:bldP spid="605" grpId="0" animBg="1" advAuto="0"/>
      <p:bldP spid="609" grpId="0" animBg="1" advAuto="0"/>
      <p:bldP spid="610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615" name="Digression: simulation and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Digression: simulation and analysis</a:t>
            </a:r>
          </a:p>
        </p:txBody>
      </p:sp>
      <p:sp>
        <p:nvSpPr>
          <p:cNvPr id="616" name="Facts (known via mathematical analysis for centuries)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2763500" cy="27559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Facts (known via mathematical analysis for centuries)</a:t>
            </a:r>
            <a:r>
              <a:t> </a:t>
            </a:r>
          </a:p>
          <a:p>
            <a:pPr lvl="1"/>
            <a:r>
              <a:t>Probability of winning = stake ÷ goal.</a:t>
            </a:r>
          </a:p>
          <a:p>
            <a:pPr lvl="1"/>
            <a:r>
              <a:t>Expected number of bets = stake × desired gain.</a:t>
            </a:r>
          </a:p>
        </p:txBody>
      </p:sp>
      <p:sp>
        <p:nvSpPr>
          <p:cNvPr id="617" name="% java Gambler   5 25 1000…"/>
          <p:cNvSpPr/>
          <p:nvPr/>
        </p:nvSpPr>
        <p:spPr>
          <a:xfrm>
            <a:off x="16332200" y="5511799"/>
            <a:ext cx="6134100" cy="4644059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Gambler   5 25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191 wins of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Gambler   5 25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203 wins of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Gambler 500 2500 1000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197 wins of 1000</a:t>
            </a:r>
          </a:p>
        </p:txBody>
      </p:sp>
      <p:pic>
        <p:nvPicPr>
          <p:cNvPr id="618" name="Christiaan.png" descr="Christiaan.png"/>
          <p:cNvPicPr>
            <a:picLocks noChangeAspect="1"/>
          </p:cNvPicPr>
          <p:nvPr/>
        </p:nvPicPr>
        <p:blipFill>
          <a:blip r:embed="rId2"/>
          <a:srcRect l="20175" t="3619" r="22368" b="29398"/>
          <a:stretch>
            <a:fillRect/>
          </a:stretch>
        </p:blipFill>
        <p:spPr>
          <a:xfrm>
            <a:off x="15506700" y="1397000"/>
            <a:ext cx="2540000" cy="2870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1" name="Group"/>
          <p:cNvGrpSpPr/>
          <p:nvPr/>
        </p:nvGrpSpPr>
        <p:grpSpPr>
          <a:xfrm>
            <a:off x="14992055" y="1958889"/>
            <a:ext cx="7755227" cy="3196684"/>
            <a:chOff x="0" y="0"/>
            <a:chExt cx="7755225" cy="3196683"/>
          </a:xfrm>
        </p:grpSpPr>
        <p:sp>
          <p:nvSpPr>
            <p:cNvPr id="619" name="Christiaan Huygens…"/>
            <p:cNvSpPr txBox="1"/>
            <p:nvPr/>
          </p:nvSpPr>
          <p:spPr>
            <a:xfrm>
              <a:off x="0" y="2371183"/>
              <a:ext cx="3632200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pPr>
              <a:r>
                <a:t>Christiaan Huygens</a:t>
              </a:r>
            </a:p>
            <a:p>
              <a:pPr marL="81280" marR="81280">
                <a:lnSpc>
                  <a:spcPct val="1100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pPr>
              <a:r>
                <a:t>1629-1695</a:t>
              </a:r>
            </a:p>
          </p:txBody>
        </p:sp>
        <p:sp>
          <p:nvSpPr>
            <p:cNvPr id="620" name="Early scientists were fascinated by the study of games of chance."/>
            <p:cNvSpPr txBox="1"/>
            <p:nvPr/>
          </p:nvSpPr>
          <p:spPr>
            <a:xfrm>
              <a:off x="3373725" y="0"/>
              <a:ext cx="4381501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/>
            <a:p>
              <a:pPr algn="l">
                <a:lnSpc>
                  <a:spcPts val="3900"/>
                </a:lnSpc>
                <a:buClr>
                  <a:srgbClr val="606060"/>
                </a:buClr>
                <a:buFont typeface="Comic Sans MS"/>
                <a:defRPr sz="2700">
                  <a:uFill>
                    <a:solidFill>
                      <a:srgbClr val="000000"/>
                    </a:solidFill>
                  </a:uFill>
                </a:defRPr>
              </a:pPr>
              <a:r>
                <a:t>Early scientists were fascinated by the study of games of chance</a:t>
              </a:r>
              <a:r>
                <a:rPr i="1"/>
                <a:t>.</a:t>
              </a:r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270000" y="5207000"/>
            <a:ext cx="14248344" cy="4269583"/>
            <a:chOff x="0" y="0"/>
            <a:chExt cx="14248343" cy="4269582"/>
          </a:xfrm>
        </p:grpSpPr>
        <p:pic>
          <p:nvPicPr>
            <p:cNvPr id="622" name="images-1.jpg" descr="images-1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983" y="2590800"/>
              <a:ext cx="2044457" cy="1678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roulette.jpg" descr="roulett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8500" y="2602239"/>
              <a:ext cx="2197100" cy="1651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4" name="500/2500 = 20%"/>
            <p:cNvSpPr txBox="1"/>
            <p:nvPr/>
          </p:nvSpPr>
          <p:spPr>
            <a:xfrm>
              <a:off x="8942917" y="937418"/>
              <a:ext cx="3048001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800"/>
                </a:lnSpc>
                <a:defRPr sz="2400"/>
              </a:lvl1pPr>
            </a:lstStyle>
            <a:p>
              <a:r>
                <a:t>500/2500 = 20%</a:t>
              </a:r>
            </a:p>
          </p:txBody>
        </p:sp>
        <p:sp>
          <p:nvSpPr>
            <p:cNvPr id="625" name="500*(2500 - 500) = 1,000,000"/>
            <p:cNvSpPr txBox="1"/>
            <p:nvPr/>
          </p:nvSpPr>
          <p:spPr>
            <a:xfrm>
              <a:off x="8698442" y="1618853"/>
              <a:ext cx="5549901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800"/>
                </a:lnSpc>
                <a:defRPr sz="2400"/>
              </a:lvl1pPr>
            </a:lstStyle>
            <a:p>
              <a:r>
                <a:rPr dirty="0"/>
                <a:t>500*(2500 - 500) = 1,000,000</a:t>
              </a:r>
            </a:p>
          </p:txBody>
        </p:sp>
        <p:sp>
          <p:nvSpPr>
            <p:cNvPr id="626" name="Example…"/>
            <p:cNvSpPr txBox="1"/>
            <p:nvPr/>
          </p:nvSpPr>
          <p:spPr>
            <a:xfrm>
              <a:off x="0" y="0"/>
              <a:ext cx="8143750" cy="2311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/>
              </a:pPr>
              <a:r>
                <a:rPr>
                  <a:solidFill>
                    <a:srgbClr val="005493"/>
                  </a:solidFill>
                </a:rPr>
                <a:t>Example</a:t>
              </a:r>
            </a:p>
            <a:p>
              <a:pPr marL="392079" lvl="1" indent="-303179" algn="l">
                <a:lnSpc>
                  <a:spcPts val="3600"/>
                </a:lnSpc>
                <a:spcBef>
                  <a:spcPts val="1800"/>
                </a:spcBef>
                <a:buSzPct val="104428"/>
                <a:buFont typeface="Gill Sans"/>
                <a:buChar char="•"/>
                <a:tabLst>
                  <a:tab pos="2476500" algn="l"/>
                </a:tabLst>
                <a:defRPr sz="3000"/>
              </a:pPr>
              <a:r>
                <a:t>20% chance of turning  $500 into $2500.</a:t>
              </a:r>
            </a:p>
            <a:p>
              <a:pPr marL="392079" lvl="1" indent="-303179" algn="l">
                <a:lnSpc>
                  <a:spcPts val="3600"/>
                </a:lnSpc>
                <a:spcBef>
                  <a:spcPts val="1800"/>
                </a:spcBef>
                <a:buSzPct val="104428"/>
                <a:buFont typeface="Gill Sans"/>
                <a:buChar char="•"/>
                <a:tabLst>
                  <a:tab pos="2476500" algn="l"/>
                </a:tabLst>
                <a:defRPr sz="3000"/>
              </a:pPr>
              <a:r>
                <a:t>Expect  to make </a:t>
              </a:r>
              <a:r>
                <a:rPr>
                  <a:solidFill>
                    <a:srgbClr val="005493"/>
                  </a:solidFill>
                </a:rPr>
                <a:t>1 </a:t>
              </a:r>
              <a:r>
                <a:rPr i="1">
                  <a:solidFill>
                    <a:srgbClr val="005493"/>
                  </a:solidFill>
                </a:rPr>
                <a:t>million</a:t>
              </a:r>
              <a:r>
                <a:t> $1 bets.</a:t>
              </a:r>
            </a:p>
          </p:txBody>
        </p:sp>
      </p:grpSp>
      <p:sp>
        <p:nvSpPr>
          <p:cNvPr id="628" name="Remarks…"/>
          <p:cNvSpPr txBox="1"/>
          <p:nvPr/>
        </p:nvSpPr>
        <p:spPr>
          <a:xfrm>
            <a:off x="965200" y="10333658"/>
            <a:ext cx="19366905" cy="29888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Remarks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/>
              <a:t>Computer simulation can help validate mathematical analysis.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/>
              <a:t>For this problem, mathematical analysis is simpler (if you know the math).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/>
              <a:t>For more complicated variants, computer simulation may be the </a:t>
            </a:r>
            <a:r>
              <a:rPr i="1" dirty="0"/>
              <a:t>best</a:t>
            </a:r>
            <a:r>
              <a:rPr dirty="0"/>
              <a:t> plan of attack.</a:t>
            </a:r>
          </a:p>
        </p:txBody>
      </p:sp>
      <p:grpSp>
        <p:nvGrpSpPr>
          <p:cNvPr id="635" name="Group"/>
          <p:cNvGrpSpPr/>
          <p:nvPr/>
        </p:nvGrpSpPr>
        <p:grpSpPr>
          <a:xfrm>
            <a:off x="19983679" y="4999037"/>
            <a:ext cx="2452517" cy="860161"/>
            <a:chOff x="48" y="0"/>
            <a:chExt cx="2452515" cy="860160"/>
          </a:xfrm>
        </p:grpSpPr>
        <p:sp>
          <p:nvSpPr>
            <p:cNvPr id="629" name="stake"/>
            <p:cNvSpPr txBox="1"/>
            <p:nvPr/>
          </p:nvSpPr>
          <p:spPr>
            <a:xfrm>
              <a:off x="48" y="0"/>
              <a:ext cx="801757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500"/>
                </a:lnSpc>
                <a:defRPr sz="2100">
                  <a:solidFill>
                    <a:srgbClr val="005493"/>
                  </a:solidFill>
                </a:defRPr>
              </a:lvl1pPr>
            </a:lstStyle>
            <a:p>
              <a:r>
                <a:t>stake</a:t>
              </a:r>
            </a:p>
          </p:txBody>
        </p:sp>
        <p:sp>
          <p:nvSpPr>
            <p:cNvPr id="630" name="goal"/>
            <p:cNvSpPr txBox="1"/>
            <p:nvPr/>
          </p:nvSpPr>
          <p:spPr>
            <a:xfrm>
              <a:off x="884397" y="4762"/>
              <a:ext cx="668798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500"/>
                </a:lnSpc>
                <a:defRPr sz="2100">
                  <a:solidFill>
                    <a:srgbClr val="005493"/>
                  </a:solidFill>
                </a:defRPr>
              </a:lvl1pPr>
            </a:lstStyle>
            <a:p>
              <a:r>
                <a:t>goal</a:t>
              </a:r>
            </a:p>
          </p:txBody>
        </p:sp>
        <p:sp>
          <p:nvSpPr>
            <p:cNvPr id="631" name="trials"/>
            <p:cNvSpPr txBox="1"/>
            <p:nvPr/>
          </p:nvSpPr>
          <p:spPr>
            <a:xfrm>
              <a:off x="1691959" y="0"/>
              <a:ext cx="760606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lnSpc>
                  <a:spcPts val="2500"/>
                </a:lnSpc>
                <a:defRPr sz="2100">
                  <a:solidFill>
                    <a:srgbClr val="005493"/>
                  </a:solidFill>
                </a:defRPr>
              </a:lvl1pPr>
            </a:lstStyle>
            <a:p>
              <a:r>
                <a:t>trials</a:t>
              </a:r>
            </a:p>
          </p:txBody>
        </p:sp>
        <p:sp>
          <p:nvSpPr>
            <p:cNvPr id="632" name="Line"/>
            <p:cNvSpPr/>
            <p:nvPr/>
          </p:nvSpPr>
          <p:spPr>
            <a:xfrm flipH="1">
              <a:off x="86138" y="331125"/>
              <a:ext cx="262336" cy="526059"/>
            </a:xfrm>
            <a:prstGeom prst="line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 flipH="1">
              <a:off x="691901" y="334962"/>
              <a:ext cx="494773" cy="525199"/>
            </a:xfrm>
            <a:prstGeom prst="line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 flipH="1">
              <a:off x="1555568" y="334962"/>
              <a:ext cx="342306" cy="510647"/>
            </a:xfrm>
            <a:prstGeom prst="line">
              <a:avLst/>
            </a:prstGeom>
            <a:noFill/>
            <a:ln w="254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38" name="Group"/>
          <p:cNvGrpSpPr/>
          <p:nvPr/>
        </p:nvGrpSpPr>
        <p:grpSpPr>
          <a:xfrm>
            <a:off x="11010900" y="8699500"/>
            <a:ext cx="5597129" cy="660400"/>
            <a:chOff x="0" y="0"/>
            <a:chExt cx="5597128" cy="660400"/>
          </a:xfrm>
        </p:grpSpPr>
        <p:sp>
          <p:nvSpPr>
            <p:cNvPr id="636" name="Line"/>
            <p:cNvSpPr/>
            <p:nvPr/>
          </p:nvSpPr>
          <p:spPr>
            <a:xfrm>
              <a:off x="4835525" y="302021"/>
              <a:ext cx="761604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uses about 1 billion coin flips"/>
            <p:cNvSpPr txBox="1"/>
            <p:nvPr/>
          </p:nvSpPr>
          <p:spPr>
            <a:xfrm>
              <a:off x="0" y="0"/>
              <a:ext cx="4724400" cy="660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100"/>
                </a:spcBef>
                <a:tabLst>
                  <a:tab pos="1155700" algn="l"/>
                </a:tabLst>
                <a:defRPr sz="2400">
                  <a:solidFill>
                    <a:srgbClr val="005493"/>
                  </a:solidFill>
                </a:defRPr>
              </a:pPr>
              <a:r>
                <a:t>uses about 1 </a:t>
              </a:r>
              <a:r>
                <a:rPr i="1"/>
                <a:t>billion</a:t>
              </a:r>
              <a:r>
                <a:t> coin flips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 build="p" bldLvl="5" animBg="1" advAuto="0"/>
      <p:bldP spid="627" grpId="0" animBg="1" advAuto="0"/>
      <p:bldP spid="628" grpId="0" build="p" bldLvl="5" animBg="1" advAuto="0"/>
      <p:bldP spid="635" grpId="0" animBg="1" advAuto="0"/>
      <p:bldP spid="638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op quiz on nested i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Pop quiz on </a:t>
            </a:r>
            <a:r>
              <a:rPr lang="en-US" dirty="0"/>
              <a:t>selecting appropriate control structures</a:t>
            </a:r>
            <a:endParaRPr dirty="0"/>
          </a:p>
        </p:txBody>
      </p:sp>
      <p:sp>
        <p:nvSpPr>
          <p:cNvPr id="565" name="Q. Anything wrong with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69999" y="1778000"/>
            <a:ext cx="17184255" cy="10541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In each of these cases, find an appropriate control structure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567" name="public class PQif…"/>
          <p:cNvSpPr/>
          <p:nvPr/>
        </p:nvSpPr>
        <p:spPr>
          <a:xfrm>
            <a:off x="1548246" y="3445164"/>
            <a:ext cx="8821882" cy="2597728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521574" marR="7224" indent="-514350" algn="l" defTabSz="1295400">
              <a:lnSpc>
                <a:spcPct val="130000"/>
              </a:lnSpc>
              <a:buAutoNum type="arabicPeriod"/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Given 3 integers, find the max value</a:t>
            </a:r>
          </a:p>
          <a:p>
            <a:pPr marL="521574" marR="7224" indent="-514350" algn="l" defTabSz="1295400">
              <a:lnSpc>
                <a:spcPct val="130000"/>
              </a:lnSpc>
              <a:buAutoNum type="arabicPeriod"/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Given n integers, find the max value</a:t>
            </a:r>
          </a:p>
          <a:p>
            <a:pPr marL="521574" marR="7224" indent="-514350" algn="l" defTabSz="1295400">
              <a:lnSpc>
                <a:spcPct val="130000"/>
              </a:lnSpc>
              <a:buAutoNum type="arabicPeriod"/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Print a n x n grid of integers</a:t>
            </a:r>
          </a:p>
          <a:p>
            <a:pPr marL="521574" marR="7224" indent="-514350" algn="l" defTabSz="1295400">
              <a:lnSpc>
                <a:spcPct val="130000"/>
              </a:lnSpc>
              <a:buAutoNum type="arabicPeriod"/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99E32-49C2-4092-9803-1C448118C381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4.1f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EBE1333F-D938-4278-B686-B539DB6F6F26}"/>
              </a:ext>
            </a:extLst>
          </p:cNvPr>
          <p:cNvSpPr/>
          <p:nvPr/>
        </p:nvSpPr>
        <p:spPr>
          <a:xfrm flipH="1">
            <a:off x="10707166" y="4197927"/>
            <a:ext cx="3306708" cy="34636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8" name="for loop">
            <a:extLst>
              <a:ext uri="{FF2B5EF4-FFF2-40B4-BE49-F238E27FC236}">
                <a16:creationId xmlns:a16="http://schemas.microsoft.com/office/drawing/2014/main" id="{5F3EB3C3-12DA-4B9E-AF8A-DB0584949655}"/>
              </a:ext>
            </a:extLst>
          </p:cNvPr>
          <p:cNvSpPr txBox="1"/>
          <p:nvPr/>
        </p:nvSpPr>
        <p:spPr>
          <a:xfrm>
            <a:off x="14350912" y="3829627"/>
            <a:ext cx="5537288" cy="736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algn="l">
              <a:lnSpc>
                <a:spcPts val="3500"/>
              </a:lnSpc>
              <a:spcBef>
                <a:spcPts val="100"/>
              </a:spcBef>
              <a:tabLst>
                <a:tab pos="1155700" algn="l"/>
              </a:tabLst>
              <a:defRPr sz="2800">
                <a:solidFill>
                  <a:srgbClr val="005493"/>
                </a:solidFill>
              </a:defRPr>
            </a:pPr>
            <a:r>
              <a:rPr lang="en-US" dirty="0"/>
              <a:t>n</a:t>
            </a: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ested if statements 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89C202B-0B13-4C50-A281-1B33C6CC7BB3}"/>
              </a:ext>
            </a:extLst>
          </p:cNvPr>
          <p:cNvSpPr/>
          <p:nvPr/>
        </p:nvSpPr>
        <p:spPr>
          <a:xfrm flipH="1">
            <a:off x="10707166" y="4898735"/>
            <a:ext cx="3306708" cy="34636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0" name="for loop">
            <a:extLst>
              <a:ext uri="{FF2B5EF4-FFF2-40B4-BE49-F238E27FC236}">
                <a16:creationId xmlns:a16="http://schemas.microsoft.com/office/drawing/2014/main" id="{EF2AD51A-BACD-46B8-9C08-D92ABC8D5EDE}"/>
              </a:ext>
            </a:extLst>
          </p:cNvPr>
          <p:cNvSpPr txBox="1"/>
          <p:nvPr/>
        </p:nvSpPr>
        <p:spPr>
          <a:xfrm>
            <a:off x="14350912" y="4530435"/>
            <a:ext cx="5537288" cy="736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algn="l">
              <a:lnSpc>
                <a:spcPts val="3500"/>
              </a:lnSpc>
              <a:spcBef>
                <a:spcPts val="100"/>
              </a:spcBef>
              <a:tabLst>
                <a:tab pos="1155700" algn="l"/>
              </a:tabLst>
              <a:defRPr sz="2800">
                <a:solidFill>
                  <a:srgbClr val="005493"/>
                </a:solidFill>
              </a:defRPr>
            </a:pPr>
            <a:r>
              <a:rPr lang="en-US" dirty="0"/>
              <a:t>n</a:t>
            </a: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ested while-if statements </a:t>
            </a:r>
            <a:endParaRPr dirty="0"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72CAA199-113D-427B-A036-3959EA20D6FB}"/>
              </a:ext>
            </a:extLst>
          </p:cNvPr>
          <p:cNvSpPr/>
          <p:nvPr/>
        </p:nvSpPr>
        <p:spPr>
          <a:xfrm flipH="1">
            <a:off x="10707166" y="5635335"/>
            <a:ext cx="3306708" cy="34636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2" name="for loop">
            <a:extLst>
              <a:ext uri="{FF2B5EF4-FFF2-40B4-BE49-F238E27FC236}">
                <a16:creationId xmlns:a16="http://schemas.microsoft.com/office/drawing/2014/main" id="{D410543E-4B58-47CA-8995-688344A6301F}"/>
              </a:ext>
            </a:extLst>
          </p:cNvPr>
          <p:cNvSpPr txBox="1"/>
          <p:nvPr/>
        </p:nvSpPr>
        <p:spPr>
          <a:xfrm>
            <a:off x="14350912" y="5267035"/>
            <a:ext cx="6950452" cy="7261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algn="l">
              <a:lnSpc>
                <a:spcPts val="3500"/>
              </a:lnSpc>
              <a:spcBef>
                <a:spcPts val="100"/>
              </a:spcBef>
              <a:tabLst>
                <a:tab pos="1155700" algn="l"/>
              </a:tabLst>
              <a:defRPr sz="2800">
                <a:solidFill>
                  <a:srgbClr val="005493"/>
                </a:solidFill>
              </a:defRPr>
            </a:pPr>
            <a:r>
              <a:rPr lang="en-US" dirty="0"/>
              <a:t>n</a:t>
            </a: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ested while-while (or for-for) statements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30929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647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t>Conditionals: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Loops: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An alternative: the </a:t>
            </a:r>
            <a:r>
              <a:rPr sz="4200"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t>Nesting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Debugging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Debugg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</a:t>
            </a:r>
          </a:p>
        </p:txBody>
      </p:sp>
      <p:sp>
        <p:nvSpPr>
          <p:cNvPr id="652" name="is 99% of program development in any programming language, even for expert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99% of program development in any programming language, </a:t>
            </a:r>
            <a:r>
              <a:rPr i="1"/>
              <a:t>even for experts.</a:t>
            </a:r>
          </a:p>
        </p:txBody>
      </p:sp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654" name="Impossible ideal: &quot;Please compile, execute, and debug my program.&quot;"/>
          <p:cNvSpPr txBox="1"/>
          <p:nvPr/>
        </p:nvSpPr>
        <p:spPr>
          <a:xfrm>
            <a:off x="1270000" y="10871200"/>
            <a:ext cx="15938500" cy="1079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5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Impossible ideal:</a:t>
            </a:r>
            <a:r>
              <a:rPr>
                <a:solidFill>
                  <a:srgbClr val="000000"/>
                </a:solidFill>
              </a:rPr>
              <a:t> "Please compile, execute, and debug my program."</a:t>
            </a:r>
          </a:p>
        </p:txBody>
      </p:sp>
      <p:sp>
        <p:nvSpPr>
          <p:cNvPr id="655" name="Bottom line: Programming is primarily a process of finding and fixing mistakes."/>
          <p:cNvSpPr txBox="1"/>
          <p:nvPr/>
        </p:nvSpPr>
        <p:spPr>
          <a:xfrm>
            <a:off x="1270000" y="12141200"/>
            <a:ext cx="20497800" cy="1079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5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Bottom line:</a:t>
            </a:r>
            <a:r>
              <a:rPr>
                <a:solidFill>
                  <a:srgbClr val="000000"/>
                </a:solidFill>
              </a:rPr>
              <a:t> Programming is primarily a </a:t>
            </a:r>
            <a:r>
              <a:rPr i="1">
                <a:solidFill>
                  <a:srgbClr val="000000"/>
                </a:solidFill>
              </a:rPr>
              <a:t>process</a:t>
            </a:r>
            <a:r>
              <a:rPr>
                <a:solidFill>
                  <a:srgbClr val="000000"/>
                </a:solidFill>
              </a:rPr>
              <a:t> of finding and fixing mistakes.</a:t>
            </a:r>
          </a:p>
        </p:txBody>
      </p:sp>
      <p:grpSp>
        <p:nvGrpSpPr>
          <p:cNvPr id="660" name="Group"/>
          <p:cNvGrpSpPr/>
          <p:nvPr/>
        </p:nvGrpSpPr>
        <p:grpSpPr>
          <a:xfrm>
            <a:off x="1524565" y="7512050"/>
            <a:ext cx="20916336" cy="2990850"/>
            <a:chOff x="0" y="0"/>
            <a:chExt cx="20916335" cy="2990850"/>
          </a:xfrm>
        </p:grpSpPr>
        <p:grpSp>
          <p:nvGrpSpPr>
            <p:cNvPr id="658" name="Group"/>
            <p:cNvGrpSpPr/>
            <p:nvPr/>
          </p:nvGrpSpPr>
          <p:grpSpPr>
            <a:xfrm>
              <a:off x="0" y="0"/>
              <a:ext cx="18376900" cy="2990850"/>
              <a:chOff x="0" y="0"/>
              <a:chExt cx="18376900" cy="2990850"/>
            </a:xfrm>
          </p:grpSpPr>
          <p:sp>
            <p:nvSpPr>
              <p:cNvPr id="656" name="“ As soon as we started programming, we found out to our surprise that it wasn't as easy to get   programs right as we had thought.  I can remember the exact instant when I realized that a large   part of my life from then on was going to be spent in finding mistakes in my own programs. ”"/>
              <p:cNvSpPr/>
              <p:nvPr/>
            </p:nvSpPr>
            <p:spPr>
              <a:xfrm>
                <a:off x="0" y="0"/>
                <a:ext cx="18376900" cy="2374900"/>
              </a:xfrm>
              <a:prstGeom prst="rect">
                <a:avLst/>
              </a:prstGeom>
              <a:solidFill>
                <a:srgbClr val="EBEBEB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4800" tIns="304800" rIns="304800" bIns="304800" numCol="1" anchor="t">
                <a:noAutofit/>
              </a:bodyPr>
              <a:lstStyle/>
              <a:p>
                <a:pPr marL="57799" marR="57799" algn="l" defTabSz="1295400">
                  <a:lnSpc>
                    <a:spcPct val="120000"/>
                  </a:lnSpc>
                  <a:buClr>
                    <a:srgbClr val="000000"/>
                  </a:buClr>
                  <a:buFont typeface="Times New Roman"/>
                  <a:tabLst/>
                  <a:defRPr sz="3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i="1">
                    <a:latin typeface="Helvetica"/>
                    <a:ea typeface="Helvetica"/>
                    <a:cs typeface="Helvetica"/>
                    <a:sym typeface="Helvetica"/>
                  </a:rPr>
                  <a:t>“ As soon as we started programming, we found out to our surprise that it wasn't as easy to get</a:t>
                </a:r>
                <a:br>
                  <a:rPr i="1">
                    <a:latin typeface="Helvetica"/>
                    <a:ea typeface="Helvetica"/>
                    <a:cs typeface="Helvetica"/>
                    <a:sym typeface="Helvetica"/>
                  </a:rPr>
                </a:br>
                <a:r>
                  <a:rPr i="1">
                    <a:latin typeface="Helvetica"/>
                    <a:ea typeface="Helvetica"/>
                    <a:cs typeface="Helvetica"/>
                    <a:sym typeface="Helvetica"/>
                  </a:rPr>
                  <a:t>  programs right as we had thought.  I can remember the exact instant when I realized that a large </a:t>
                </a:r>
                <a:br>
                  <a:rPr i="1">
                    <a:latin typeface="Helvetica"/>
                    <a:ea typeface="Helvetica"/>
                    <a:cs typeface="Helvetica"/>
                    <a:sym typeface="Helvetica"/>
                  </a:rPr>
                </a:br>
                <a:r>
                  <a:rPr i="1">
                    <a:latin typeface="Helvetica"/>
                    <a:ea typeface="Helvetica"/>
                    <a:cs typeface="Helvetica"/>
                    <a:sym typeface="Helvetica"/>
                  </a:rPr>
                  <a:t> part of my life from then on was going to be spent in finding mistakes in my own programs. ”</a:t>
                </a:r>
              </a:p>
            </p:txBody>
          </p:sp>
          <p:sp>
            <p:nvSpPr>
              <p:cNvPr id="657" name="− Maurice Wilkes"/>
              <p:cNvSpPr txBox="1"/>
              <p:nvPr/>
            </p:nvSpPr>
            <p:spPr>
              <a:xfrm>
                <a:off x="15284662" y="2432050"/>
                <a:ext cx="3083178" cy="558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57799" marR="57799" algn="r" defTabSz="1295400">
                  <a:lnSpc>
                    <a:spcPct val="120000"/>
                  </a:lnSpc>
                  <a:spcBef>
                    <a:spcPts val="100"/>
                  </a:spcBef>
                  <a:buClr>
                    <a:srgbClr val="000000"/>
                  </a:buClr>
                  <a:buFont typeface="Times New Roman"/>
                  <a:tabLst/>
                  <a:defRPr sz="3000"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i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− Maurice Wilkes</a:t>
                </a:r>
              </a:p>
            </p:txBody>
          </p:sp>
        </p:grpSp>
        <p:pic>
          <p:nvPicPr>
            <p:cNvPr id="659" name="url?sa=i&amp;rct=j&amp;q=&amp;esrc=s&amp;source=images&amp;cd=&amp;docid=WRWDvgwKyg8drM&amp;tbnid=hTA-qCug5md3XM-&amp;ved=0CAUQjRw&amp;url=http%3A%2F%2Fblogs.royalsociety.org%2Fhistory-of-science%2F2012%2F06%2F25%2Fhistory-of-computing%.png" descr="url?sa=i&amp;rct=j&amp;q=&amp;esrc=s&amp;source=images&amp;cd=&amp;docid=WRWDvgwKyg8drM&amp;tbnid=hTA-qCug5md3XM-&amp;ved=0CAUQjRw&amp;url=http%3A%2F%2Fblogs.royalsociety.org%2Fhistory-of-science%2F2012%2F06%2F25%2Fhistory-of-computing%.png"/>
            <p:cNvPicPr>
              <a:picLocks noChangeAspect="1"/>
            </p:cNvPicPr>
            <p:nvPr/>
          </p:nvPicPr>
          <p:blipFill>
            <a:blip r:embed="rId2"/>
            <a:srcRect l="18883" t="5232" r="15999" b="29360"/>
            <a:stretch>
              <a:fillRect/>
            </a:stretch>
          </p:blipFill>
          <p:spPr>
            <a:xfrm>
              <a:off x="18376335" y="6350"/>
              <a:ext cx="2540001" cy="285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5" name="Group"/>
          <p:cNvGrpSpPr/>
          <p:nvPr/>
        </p:nvGrpSpPr>
        <p:grpSpPr>
          <a:xfrm>
            <a:off x="2298700" y="2540000"/>
            <a:ext cx="12166362" cy="4394200"/>
            <a:chOff x="0" y="0"/>
            <a:chExt cx="12166361" cy="4394199"/>
          </a:xfrm>
        </p:grpSpPr>
        <p:sp>
          <p:nvSpPr>
            <p:cNvPr id="661" name="Line"/>
            <p:cNvSpPr/>
            <p:nvPr/>
          </p:nvSpPr>
          <p:spPr>
            <a:xfrm>
              <a:off x="5718705" y="2755900"/>
              <a:ext cx="1174448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You will make many mistakes as you write programs.  It's normal."/>
            <p:cNvSpPr txBox="1"/>
            <p:nvPr/>
          </p:nvSpPr>
          <p:spPr>
            <a:xfrm>
              <a:off x="6845061" y="2387600"/>
              <a:ext cx="5321301" cy="83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3000"/>
                </a:lnSpc>
                <a:spcBef>
                  <a:spcPts val="100"/>
                </a:spcBef>
                <a:tabLst>
                  <a:tab pos="1155700" algn="l"/>
                </a:tabLst>
                <a:defRPr sz="2400">
                  <a:solidFill>
                    <a:srgbClr val="005493"/>
                  </a:solidFill>
                </a:defRPr>
              </a:lvl1pPr>
            </a:lstStyle>
            <a:p>
              <a:r>
                <a:t>You will make many mistakes as you write programs.  It's normal.</a:t>
              </a:r>
            </a:p>
          </p:txBody>
        </p:sp>
        <p:pic>
          <p:nvPicPr>
            <p:cNvPr id="663" name="virus-bug-program-code-21387926.png" descr="virus-bug-program-code-2138792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800" y="1397000"/>
              <a:ext cx="4001417" cy="299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Bug: A mistake in a program."/>
            <p:cNvSpPr txBox="1"/>
            <p:nvPr/>
          </p:nvSpPr>
          <p:spPr>
            <a:xfrm>
              <a:off x="0" y="0"/>
              <a:ext cx="7289800" cy="1066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5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</a:defRPr>
              </a:pPr>
              <a:r>
                <a:t>Bug: </a:t>
              </a:r>
              <a:r>
                <a:rPr>
                  <a:solidFill>
                    <a:srgbClr val="000000"/>
                  </a:solidFill>
                </a:rPr>
                <a:t>A mistake in a program.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16721740" y="11252200"/>
            <a:ext cx="6455760" cy="457200"/>
            <a:chOff x="0" y="0"/>
            <a:chExt cx="6455759" cy="457200"/>
          </a:xfrm>
        </p:grpSpPr>
        <p:sp>
          <p:nvSpPr>
            <p:cNvPr id="666" name="Line"/>
            <p:cNvSpPr/>
            <p:nvPr/>
          </p:nvSpPr>
          <p:spPr>
            <a:xfrm>
              <a:off x="0" y="203200"/>
              <a:ext cx="1127808" cy="0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Why is this impossible? Stay tuned."/>
            <p:cNvSpPr txBox="1"/>
            <p:nvPr/>
          </p:nvSpPr>
          <p:spPr>
            <a:xfrm>
              <a:off x="1134459" y="0"/>
              <a:ext cx="532130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ts val="3000"/>
                </a:lnSpc>
                <a:spcBef>
                  <a:spcPts val="100"/>
                </a:spcBef>
                <a:tabLst>
                  <a:tab pos="1155700" algn="l"/>
                </a:tabLst>
                <a:defRPr sz="2400">
                  <a:solidFill>
                    <a:srgbClr val="005493"/>
                  </a:solidFill>
                </a:defRPr>
              </a:lvl1pPr>
            </a:lstStyle>
            <a:p>
              <a:r>
                <a:t>Why is this impossible? Stay tuned.</a:t>
              </a: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1696700" y="2540000"/>
            <a:ext cx="10668000" cy="4392251"/>
            <a:chOff x="0" y="0"/>
            <a:chExt cx="10668000" cy="4392250"/>
          </a:xfrm>
        </p:grpSpPr>
        <p:grpSp>
          <p:nvGrpSpPr>
            <p:cNvPr id="680" name="Group"/>
            <p:cNvGrpSpPr/>
            <p:nvPr/>
          </p:nvGrpSpPr>
          <p:grpSpPr>
            <a:xfrm>
              <a:off x="3670300" y="1348373"/>
              <a:ext cx="3302001" cy="3043878"/>
              <a:chOff x="0" y="0"/>
              <a:chExt cx="3302000" cy="3043876"/>
            </a:xfrm>
          </p:grpSpPr>
          <p:grpSp>
            <p:nvGrpSpPr>
              <p:cNvPr id="677" name="Group"/>
              <p:cNvGrpSpPr/>
              <p:nvPr/>
            </p:nvGrpSpPr>
            <p:grpSpPr>
              <a:xfrm>
                <a:off x="103182" y="0"/>
                <a:ext cx="3198819" cy="3043877"/>
                <a:chOff x="0" y="0"/>
                <a:chExt cx="3198818" cy="3043876"/>
              </a:xfrm>
            </p:grpSpPr>
            <p:sp>
              <p:nvSpPr>
                <p:cNvPr id="669" name="Circle"/>
                <p:cNvSpPr/>
                <p:nvPr/>
              </p:nvSpPr>
              <p:spPr>
                <a:xfrm>
                  <a:off x="1046493" y="0"/>
                  <a:ext cx="1138198" cy="1138198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69900" tIns="469900" rIns="469900" bIns="469900" numCol="1" anchor="t">
                  <a:noAutofit/>
                </a:bodyPr>
                <a:lstStyle/>
                <a:p>
                  <a:pPr marL="7224" marR="7224" algn="l" defTabSz="1295400">
                    <a:lnSpc>
                      <a:spcPct val="130000"/>
                    </a:lnSpc>
                    <a:tabLst/>
                    <a:defRPr sz="3000">
                      <a:uFill>
                        <a:solidFill>
                          <a:srgbClr val="0433FF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0" name="Circle"/>
                <p:cNvSpPr/>
                <p:nvPr/>
              </p:nvSpPr>
              <p:spPr>
                <a:xfrm>
                  <a:off x="0" y="1656047"/>
                  <a:ext cx="1138198" cy="1138198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69900" tIns="469900" rIns="469900" bIns="469900" numCol="1" anchor="t">
                  <a:noAutofit/>
                </a:bodyPr>
                <a:lstStyle/>
                <a:p>
                  <a:pPr marL="7224" marR="7224" algn="l" defTabSz="1295400">
                    <a:lnSpc>
                      <a:spcPct val="130000"/>
                    </a:lnSpc>
                    <a:tabLst/>
                    <a:defRPr sz="3000">
                      <a:uFill>
                        <a:solidFill>
                          <a:srgbClr val="0433FF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1" name="Circle"/>
                <p:cNvSpPr/>
                <p:nvPr/>
              </p:nvSpPr>
              <p:spPr>
                <a:xfrm>
                  <a:off x="2060620" y="1602105"/>
                  <a:ext cx="1138199" cy="1138199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69900" tIns="469900" rIns="469900" bIns="469900" numCol="1" anchor="t">
                  <a:noAutofit/>
                </a:bodyPr>
                <a:lstStyle/>
                <a:p>
                  <a:pPr marL="7224" marR="7224" algn="l" defTabSz="1295400">
                    <a:lnSpc>
                      <a:spcPct val="130000"/>
                    </a:lnSpc>
                    <a:tabLst/>
                    <a:defRPr sz="3000">
                      <a:uFill>
                        <a:solidFill>
                          <a:srgbClr val="0433FF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2" name="EDIT"/>
                <p:cNvSpPr txBox="1"/>
                <p:nvPr/>
              </p:nvSpPr>
              <p:spPr>
                <a:xfrm>
                  <a:off x="1135044" y="415015"/>
                  <a:ext cx="988831" cy="2837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ts val="2300"/>
                    </a:lnSpc>
                    <a:spcBef>
                      <a:spcPts val="100"/>
                    </a:spcBef>
                    <a:tabLst>
                      <a:tab pos="1155700" algn="l"/>
                    </a:tabLst>
                    <a:defRPr sz="1800">
                      <a:solidFill>
                        <a:srgbClr val="005493"/>
                      </a:solidFill>
                      <a:uFill>
                        <a:solidFill>
                          <a:srgbClr val="005493"/>
                        </a:solidFill>
                      </a:uFill>
                    </a:defRPr>
                  </a:lvl1pPr>
                </a:lstStyle>
                <a:p>
                  <a:r>
                    <a:t>EDIT</a:t>
                  </a:r>
                </a:p>
              </p:txBody>
            </p:sp>
            <p:sp>
              <p:nvSpPr>
                <p:cNvPr id="673" name="Line"/>
                <p:cNvSpPr/>
                <p:nvPr/>
              </p:nvSpPr>
              <p:spPr>
                <a:xfrm rot="6422529">
                  <a:off x="2138263" y="801711"/>
                  <a:ext cx="577189" cy="7990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4168" y="8476"/>
                        <a:pt x="1895" y="17225"/>
                        <a:pt x="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549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4" name="Line"/>
                <p:cNvSpPr/>
                <p:nvPr/>
              </p:nvSpPr>
              <p:spPr>
                <a:xfrm>
                  <a:off x="517852" y="825327"/>
                  <a:ext cx="577190" cy="7990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4168" y="8476"/>
                        <a:pt x="1895" y="17225"/>
                        <a:pt x="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549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5" name="Line"/>
                <p:cNvSpPr/>
                <p:nvPr/>
              </p:nvSpPr>
              <p:spPr>
                <a:xfrm rot="14315253">
                  <a:off x="1322450" y="2071622"/>
                  <a:ext cx="645302" cy="916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4024" y="8549"/>
                        <a:pt x="1855" y="17246"/>
                        <a:pt x="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549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76" name="Line"/>
                <p:cNvSpPr/>
                <p:nvPr/>
              </p:nvSpPr>
              <p:spPr>
                <a:xfrm rot="10984387">
                  <a:off x="1099256" y="1145292"/>
                  <a:ext cx="577189" cy="7990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4168" y="8476"/>
                        <a:pt x="1895" y="17225"/>
                        <a:pt x="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549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678" name="COMPILE"/>
              <p:cNvSpPr txBox="1"/>
              <p:nvPr/>
            </p:nvSpPr>
            <p:spPr>
              <a:xfrm>
                <a:off x="0" y="2069858"/>
                <a:ext cx="1341369" cy="283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300"/>
                  </a:lnSpc>
                  <a:spcBef>
                    <a:spcPts val="100"/>
                  </a:spcBef>
                  <a:tabLst>
                    <a:tab pos="1155700" algn="l"/>
                  </a:tabLst>
                  <a:defRPr sz="18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COMPILE</a:t>
                </a:r>
              </a:p>
            </p:txBody>
          </p:sp>
          <p:sp>
            <p:nvSpPr>
              <p:cNvPr id="679" name="RUN"/>
              <p:cNvSpPr txBox="1"/>
              <p:nvPr/>
            </p:nvSpPr>
            <p:spPr>
              <a:xfrm>
                <a:off x="2235614" y="2009669"/>
                <a:ext cx="988830" cy="283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300"/>
                  </a:lnSpc>
                  <a:spcBef>
                    <a:spcPts val="100"/>
                  </a:spcBef>
                  <a:tabLst>
                    <a:tab pos="1155700" algn="l"/>
                  </a:tabLst>
                  <a:defRPr sz="18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RUN</a:t>
                </a:r>
              </a:p>
            </p:txBody>
          </p:sp>
        </p:grpSp>
        <p:sp>
          <p:nvSpPr>
            <p:cNvPr id="681" name="Debugging: The process of eliminating bugs."/>
            <p:cNvSpPr txBox="1"/>
            <p:nvPr/>
          </p:nvSpPr>
          <p:spPr>
            <a:xfrm>
              <a:off x="0" y="0"/>
              <a:ext cx="10668000" cy="1066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5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</a:defRPr>
              </a:pPr>
              <a:r>
                <a:t>Debugging: </a:t>
              </a:r>
              <a:r>
                <a:rPr>
                  <a:solidFill>
                    <a:srgbClr val="000000"/>
                  </a:solidFill>
                </a:rPr>
                <a:t>The process of eliminating bugs.</a:t>
              </a:r>
            </a:p>
          </p:txBody>
        </p:sp>
      </p:grpSp>
      <p:pic>
        <p:nvPicPr>
          <p:cNvPr id="683" name="box-elder-bug-illustration_1500x1200.png" descr="box-elder-bug-illustration_1500x1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00" y="4098659"/>
            <a:ext cx="1316314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ar123650900405673.png" descr="ar12365090040567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900" y="5397500"/>
            <a:ext cx="130175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bugs_12736.png" descr="bugs_1273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9500" y="4976905"/>
            <a:ext cx="1320800" cy="90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kissing-bug-illustration_1792x1318.png" descr="kissing-bug-illustration_1792x13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6141" y="3708400"/>
            <a:ext cx="1525059" cy="111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 advAuto="0"/>
      <p:bldP spid="655" grpId="0" animBg="1" advAuto="0"/>
      <p:bldP spid="660" grpId="0" animBg="1" advAuto="0"/>
      <p:bldP spid="665" grpId="0" animBg="1" advAuto="0"/>
      <p:bldP spid="668" grpId="0" animBg="1" advAuto="0"/>
      <p:bldP spid="682" grpId="0" animBg="1" advAuto="0"/>
      <p:bldP spid="683" grpId="0" animBg="1" advAuto="0"/>
      <p:bldP spid="683" grpId="1" animBg="1" advAuto="0"/>
      <p:bldP spid="684" grpId="0" animBg="1" advAuto="0"/>
      <p:bldP spid="684" grpId="1" animBg="1" advAuto="0"/>
      <p:bldP spid="685" grpId="0" animBg="1" advAuto="0"/>
      <p:bldP spid="685" grpId="1" animBg="1" advAuto="0"/>
      <p:bldP spid="686" grpId="0" animBg="1" advAuto="0"/>
      <p:bldP spid="686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Debugg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Debugging</a:t>
            </a:r>
          </a:p>
        </p:txBody>
      </p:sp>
      <p:sp>
        <p:nvSpPr>
          <p:cNvPr id="652" name="is 99% of program development in any programming language, even for expert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is 99% of program development in any programming language, </a:t>
            </a:r>
            <a:r>
              <a:rPr i="1" dirty="0"/>
              <a:t>even for experts.</a:t>
            </a:r>
          </a:p>
        </p:txBody>
      </p:sp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pic>
        <p:nvPicPr>
          <p:cNvPr id="683" name="box-elder-bug-illustration_1500x1200.png" descr="box-elder-bug-illustration_1500x1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516" y="3134654"/>
            <a:ext cx="1316314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ar123650900405673.png" descr="ar1236509004056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550" y="7568077"/>
            <a:ext cx="1301750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bugs_12736.png" descr="bugs_127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378" y="5216222"/>
            <a:ext cx="1320800" cy="90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kissing-bug-illustration_1792x1318.png" descr="kissing-bug-illustration_1792x13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381" y="5147070"/>
            <a:ext cx="1525059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91F97-C6C9-401B-BB73-98AF345DCCF1}"/>
              </a:ext>
            </a:extLst>
          </p:cNvPr>
          <p:cNvSpPr txBox="1"/>
          <p:nvPr/>
        </p:nvSpPr>
        <p:spPr>
          <a:xfrm>
            <a:off x="4653605" y="12374272"/>
            <a:ext cx="155170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https://www.nationalgeographic.org/thisday/sep9/worlds-first-computer-bug/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9A25696-6E6E-47BD-BF84-7B78DBF5E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86" y="2998524"/>
            <a:ext cx="5968409" cy="7460511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5E71B97-7ED6-4EBB-87E5-3F286DE55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69" y="3942971"/>
            <a:ext cx="7048500" cy="5553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9216D-C668-4A4B-AE4A-E7A424AD5B59}"/>
              </a:ext>
            </a:extLst>
          </p:cNvPr>
          <p:cNvSpPr txBox="1"/>
          <p:nvPr/>
        </p:nvSpPr>
        <p:spPr>
          <a:xfrm flipH="1">
            <a:off x="2156785" y="10421090"/>
            <a:ext cx="48819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rgia Pro Black" panose="020B0604020202020204" pitchFamily="18" charset="0"/>
                <a:sym typeface="Helvetica"/>
              </a:rPr>
              <a:t>Grace Hopper</a:t>
            </a:r>
          </a:p>
        </p:txBody>
      </p:sp>
    </p:spTree>
    <p:extLst>
      <p:ext uri="{BB962C8B-B14F-4D97-AF65-F5344CB8AC3E}">
        <p14:creationId xmlns:p14="http://schemas.microsoft.com/office/powerpoint/2010/main" val="19359260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  <p:bldP spid="683" grpId="1" animBg="1" advAuto="0"/>
      <p:bldP spid="684" grpId="0" animBg="1" advAuto="0"/>
      <p:bldP spid="684" grpId="1" animBg="1" advAuto="0"/>
      <p:bldP spid="685" grpId="0" animBg="1" advAuto="0"/>
      <p:bldP spid="685" grpId="1" animBg="1" advAuto="0"/>
      <p:bldP spid="686" grpId="0" animBg="1" advAuto="0"/>
      <p:bldP spid="686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Debugg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</a:t>
            </a:r>
          </a:p>
        </p:txBody>
      </p:sp>
      <p:sp>
        <p:nvSpPr>
          <p:cNvPr id="689" name="is challenging because conditionals and loops dramatically increase the number of possible outcome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defRPr sz="3400"/>
            </a:pPr>
            <a:r>
              <a:t>is challenging because conditionals and loops </a:t>
            </a:r>
            <a:r>
              <a:rPr i="1"/>
              <a:t>dramatically increase</a:t>
            </a:r>
            <a:r>
              <a:t> the number of possible outcomes.</a:t>
            </a:r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691" name="Most programs contain numerous conditionals and loops, with nesting."/>
          <p:cNvSpPr txBox="1"/>
          <p:nvPr/>
        </p:nvSpPr>
        <p:spPr>
          <a:xfrm>
            <a:off x="1270000" y="6629400"/>
            <a:ext cx="16852900" cy="1079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5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>
                <a:solidFill>
                  <a:srgbClr val="000000"/>
                </a:solidFill>
              </a:rPr>
              <a:t>Most programs contain </a:t>
            </a:r>
            <a:r>
              <a:rPr i="1">
                <a:solidFill>
                  <a:srgbClr val="000000"/>
                </a:solidFill>
              </a:rPr>
              <a:t>numerous</a:t>
            </a:r>
            <a:r>
              <a:rPr>
                <a:solidFill>
                  <a:srgbClr val="000000"/>
                </a:solidFill>
              </a:rPr>
              <a:t> conditionals and loops, with nesting.</a:t>
            </a:r>
          </a:p>
        </p:txBody>
      </p:sp>
      <p:graphicFrame>
        <p:nvGraphicFramePr>
          <p:cNvPr id="692" name="Table"/>
          <p:cNvGraphicFramePr/>
          <p:nvPr/>
        </p:nvGraphicFramePr>
        <p:xfrm>
          <a:off x="2480269" y="2630961"/>
          <a:ext cx="19418298" cy="3378200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6531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4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2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89100"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defRPr sz="1800" i="0"/>
                      </a:pPr>
                      <a:r>
                        <a:rPr sz="3000">
                          <a:solidFill>
                            <a:srgbClr val="005493"/>
                          </a:solidFill>
                          <a:sym typeface="Lucida Sans"/>
                        </a:rPr>
                        <a:t>program structure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defRPr sz="1800" i="0"/>
                      </a:pPr>
                      <a:r>
                        <a:rPr sz="3000" i="1">
                          <a:sym typeface="Lucida Sans"/>
                        </a:rPr>
                        <a:t>no loops</a:t>
                      </a:r>
                    </a:p>
                  </a:txBody>
                  <a:tcPr marL="25400" marR="25400" marT="25400" marB="254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defRPr sz="1800" i="0"/>
                      </a:pPr>
                      <a:r>
                        <a:rPr sz="3000" i="1">
                          <a:sym typeface="Lucida Sans"/>
                        </a:rPr>
                        <a:t>n conditionals</a:t>
                      </a:r>
                    </a:p>
                  </a:txBody>
                  <a:tcPr marL="25400" marR="25400" marT="25400" marB="254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defRPr sz="3000">
                          <a:sym typeface="Lucida Sans"/>
                        </a:defRPr>
                      </a:pPr>
                      <a:r>
                        <a:rPr i="0"/>
                        <a:t>1</a:t>
                      </a:r>
                      <a:r>
                        <a:t> loop</a:t>
                      </a:r>
                    </a:p>
                  </a:txBody>
                  <a:tcPr marL="25400" marR="25400" marT="25400" marB="2540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9100">
                <a:tc>
                  <a:txBody>
                    <a:bodyPr/>
                    <a:lstStyle/>
                    <a:p>
                      <a:pPr defTabSz="914400">
                        <a:lnSpc>
                          <a:spcPts val="4200"/>
                        </a:lnSpc>
                        <a:defRPr sz="1800"/>
                      </a:pPr>
                      <a:r>
                        <a:rPr sz="3000">
                          <a:solidFill>
                            <a:srgbClr val="005493"/>
                          </a:solidFill>
                          <a:sym typeface="Lucida Sans"/>
                        </a:rPr>
                        <a:t>number of possible execution sequences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200"/>
                        </a:lnSpc>
                        <a:defRPr sz="1800"/>
                      </a:pPr>
                      <a:r>
                        <a:rPr sz="3000">
                          <a:sym typeface="Lucida Sans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200"/>
                        </a:lnSpc>
                        <a:defRPr sz="3000">
                          <a:sym typeface="Lucida Sans"/>
                        </a:defRPr>
                      </a:pPr>
                      <a:r>
                        <a:t>2</a:t>
                      </a:r>
                      <a:r>
                        <a:rPr i="1" baseline="31999"/>
                        <a:t>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200"/>
                        </a:lnSpc>
                        <a:defRPr sz="1800"/>
                      </a:pPr>
                      <a:r>
                        <a:rPr sz="3000">
                          <a:sym typeface="Lucida Sans"/>
                        </a:rPr>
                        <a:t>no limit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3" name="Good news. Conditionals and loops provide structure that helps us understand our programs."/>
          <p:cNvSpPr txBox="1"/>
          <p:nvPr/>
        </p:nvSpPr>
        <p:spPr>
          <a:xfrm>
            <a:off x="1270000" y="8204200"/>
            <a:ext cx="22009100" cy="1079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5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t>Good news.</a:t>
            </a:r>
            <a:r>
              <a:rPr>
                <a:solidFill>
                  <a:srgbClr val="000000"/>
                </a:solidFill>
              </a:rPr>
              <a:t> Conditionals and loops provide structure that helps us understand our programs.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9788752" y="10102850"/>
            <a:ext cx="12944248" cy="2990850"/>
            <a:chOff x="0" y="0"/>
            <a:chExt cx="12944247" cy="2990850"/>
          </a:xfrm>
        </p:grpSpPr>
        <p:grpSp>
          <p:nvGrpSpPr>
            <p:cNvPr id="698" name="Group"/>
            <p:cNvGrpSpPr/>
            <p:nvPr/>
          </p:nvGrpSpPr>
          <p:grpSpPr>
            <a:xfrm>
              <a:off x="1603712" y="0"/>
              <a:ext cx="11340536" cy="2990850"/>
              <a:chOff x="0" y="0"/>
              <a:chExt cx="11340534" cy="2990850"/>
            </a:xfrm>
          </p:grpSpPr>
          <p:grpSp>
            <p:nvGrpSpPr>
              <p:cNvPr id="696" name="Group"/>
              <p:cNvGrpSpPr/>
              <p:nvPr/>
            </p:nvGrpSpPr>
            <p:grpSpPr>
              <a:xfrm>
                <a:off x="0" y="0"/>
                <a:ext cx="8801100" cy="2990850"/>
                <a:chOff x="0" y="0"/>
                <a:chExt cx="8801100" cy="2990850"/>
              </a:xfrm>
            </p:grpSpPr>
            <p:sp>
              <p:nvSpPr>
                <p:cNvPr id="694" name="“ The quality of programmers is a decreasing function of the number of goto statements in the programs they produce. ”"/>
                <p:cNvSpPr/>
                <p:nvPr/>
              </p:nvSpPr>
              <p:spPr>
                <a:xfrm>
                  <a:off x="0" y="0"/>
                  <a:ext cx="8801100" cy="2374900"/>
                </a:xfrm>
                <a:prstGeom prst="rect">
                  <a:avLst/>
                </a:prstGeom>
                <a:solidFill>
                  <a:srgbClr val="EBEBEB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04800" tIns="304800" rIns="304800" bIns="304800" numCol="1" anchor="t">
                  <a:noAutofit/>
                </a:bodyPr>
                <a:lstStyle>
                  <a:lvl1pPr marL="57799" marR="57799" algn="l" defTabSz="1295400">
                    <a:lnSpc>
                      <a:spcPct val="120000"/>
                    </a:lnSpc>
                    <a:buClr>
                      <a:srgbClr val="000000"/>
                    </a:buClr>
                    <a:buFont typeface="Times New Roman"/>
                    <a:tabLst/>
                    <a:defRPr sz="3200" i="1">
                      <a:uFill>
                        <a:solidFill>
                          <a:srgbClr val="000000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>
                    <a:defRPr i="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i="1">
                      <a:latin typeface="Helvetica"/>
                      <a:ea typeface="Helvetica"/>
                      <a:cs typeface="Helvetica"/>
                      <a:sym typeface="Helvetica"/>
                    </a:rPr>
                    <a:t>“ The quality of programmers is a decreasing function of the number of goto statements in the programs they produce. ”</a:t>
                  </a:r>
                </a:p>
              </p:txBody>
            </p:sp>
            <p:sp>
              <p:nvSpPr>
                <p:cNvPr id="695" name="− Edsgar Dijkstra"/>
                <p:cNvSpPr txBox="1"/>
                <p:nvPr/>
              </p:nvSpPr>
              <p:spPr>
                <a:xfrm>
                  <a:off x="5708490" y="2432050"/>
                  <a:ext cx="3083550" cy="5588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>
                  <a:lvl1pPr marL="57799" marR="57799" algn="r" defTabSz="1295400">
                    <a:lnSpc>
                      <a:spcPct val="120000"/>
                    </a:lnSpc>
                    <a:spcBef>
                      <a:spcPts val="100"/>
                    </a:spcBef>
                    <a:buClr>
                      <a:srgbClr val="000000"/>
                    </a:buClr>
                    <a:buFont typeface="Times New Roman"/>
                    <a:tabLst/>
                    <a:defRPr sz="3000" i="1">
                      <a:solidFill>
                        <a:srgbClr val="0048AA"/>
                      </a:solidFill>
                      <a:uFill>
                        <a:solidFill>
                          <a:srgbClr val="0048AA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>
                    <a:defRPr i="0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i="1">
                      <a:solidFill>
                        <a:srgbClr val="0048AA"/>
                      </a:solidFill>
                      <a:uFill>
                        <a:solidFill>
                          <a:srgbClr val="0048AA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rPr>
                    <a:t>− Edsgar Dijkstra</a:t>
                  </a:r>
                </a:p>
              </p:txBody>
            </p:sp>
          </p:grpSp>
          <p:pic>
            <p:nvPicPr>
              <p:cNvPr id="697" name="Unknown.jpg" descr="Unknown.jpg"/>
              <p:cNvPicPr>
                <a:picLocks noChangeAspect="1"/>
              </p:cNvPicPr>
              <p:nvPr/>
            </p:nvPicPr>
            <p:blipFill>
              <a:blip r:embed="rId2"/>
              <a:srcRect l="10041" t="940" r="6276" b="28543"/>
              <a:stretch>
                <a:fillRect/>
              </a:stretch>
            </p:blipFill>
            <p:spPr>
              <a:xfrm>
                <a:off x="8800534" y="6350"/>
                <a:ext cx="2540001" cy="285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9" name="Line"/>
            <p:cNvSpPr/>
            <p:nvPr/>
          </p:nvSpPr>
          <p:spPr>
            <a:xfrm flipH="1">
              <a:off x="0" y="1187450"/>
              <a:ext cx="1580675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01" name="Old and low-level languages have a goto statement that provides arbitrary structure. Eliminating gotos was controversial until Edsgar Dijkstra published the famous note &quot;Goto considered harmful&quot; in 1968."/>
          <p:cNvSpPr txBox="1"/>
          <p:nvPr/>
        </p:nvSpPr>
        <p:spPr>
          <a:xfrm>
            <a:off x="1269761" y="9702800"/>
            <a:ext cx="9207501" cy="347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algn="l">
              <a:lnSpc>
                <a:spcPts val="4700"/>
              </a:lnSpc>
              <a:spcBef>
                <a:spcPts val="100"/>
              </a:spcBef>
              <a:tabLst>
                <a:tab pos="1155700" algn="l"/>
              </a:tabLst>
              <a:defRPr sz="3200">
                <a:solidFill>
                  <a:srgbClr val="005493"/>
                </a:solidFill>
              </a:defRPr>
            </a:pPr>
            <a:r>
              <a:t>Old and low-level languages have a </a:t>
            </a:r>
            <a:r>
              <a:rPr i="1"/>
              <a:t>goto</a:t>
            </a:r>
            <a:r>
              <a:t> statement that provides arbitrary structure. Eliminating </a:t>
            </a:r>
            <a:r>
              <a:rPr i="1"/>
              <a:t>goto</a:t>
            </a:r>
            <a:r>
              <a:t>s was controversial until Edsgar Dijkstra published the famous note "</a:t>
            </a:r>
            <a:r>
              <a:rPr i="1"/>
              <a:t>Goto considered harmfu</a:t>
            </a:r>
            <a:r>
              <a:rPr i="1" spc="448"/>
              <a:t>l</a:t>
            </a:r>
            <a:r>
              <a:t>" in 1968.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0" animBg="1" advAuto="0"/>
      <p:bldP spid="692" grpId="0" animBg="1" advAuto="0"/>
      <p:bldP spid="693" grpId="0" animBg="1" advAuto="0"/>
      <p:bldP spid="700" grpId="0" animBg="1" advAuto="0"/>
      <p:bldP spid="701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Debugging a program: a runn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a running example</a:t>
            </a:r>
          </a:p>
        </p:txBody>
      </p:sp>
      <p:sp>
        <p:nvSpPr>
          <p:cNvPr id="704" name="Problem: Factor a large integer n.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9740900" cy="1905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Problem:</a:t>
            </a:r>
            <a:r>
              <a:t> Factor a large integer </a:t>
            </a:r>
            <a:r>
              <a:rPr i="1"/>
              <a:t>n</a:t>
            </a:r>
            <a:r>
              <a:t>.</a:t>
            </a:r>
          </a:p>
          <a:p>
            <a:r>
              <a:rPr>
                <a:solidFill>
                  <a:srgbClr val="005493"/>
                </a:solidFill>
              </a:rPr>
              <a:t>Application:</a:t>
            </a:r>
            <a:r>
              <a:t> Cryptography.</a:t>
            </a:r>
          </a:p>
        </p:txBody>
      </p:sp>
      <p:sp>
        <p:nvSpPr>
          <p:cNvPr id="7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706" name="public class Factors…"/>
          <p:cNvSpPr txBox="1"/>
          <p:nvPr/>
        </p:nvSpPr>
        <p:spPr>
          <a:xfrm>
            <a:off x="12675658" y="5135879"/>
            <a:ext cx="10248901" cy="8199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[0])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for 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 0;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&lt; n;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{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+ " ")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endParaRPr sz="30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707" name="Method…"/>
          <p:cNvSpPr txBox="1"/>
          <p:nvPr/>
        </p:nvSpPr>
        <p:spPr>
          <a:xfrm>
            <a:off x="1511300" y="7150100"/>
            <a:ext cx="9740900" cy="4203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>
                <a:uFill>
                  <a:solidFill>
                    <a:srgbClr val="005493"/>
                  </a:solidFill>
                </a:uFill>
              </a:rPr>
              <a:t>Method 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8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>
                <a:uFill>
                  <a:solidFill>
                    <a:srgbClr val="000000"/>
                  </a:solidFill>
                </a:uFill>
              </a:rPr>
              <a:t>Consider each integer </a:t>
            </a:r>
            <a:r>
              <a:rPr i="1">
                <a:uFill>
                  <a:solidFill>
                    <a:srgbClr val="000000"/>
                  </a:solidFill>
                </a:uFill>
              </a:rPr>
              <a:t>i</a:t>
            </a:r>
            <a:r>
              <a:rPr>
                <a:uFill>
                  <a:solidFill>
                    <a:srgbClr val="000000"/>
                  </a:solidFill>
                </a:uFill>
              </a:rPr>
              <a:t> less than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>
                <a:uFill>
                  <a:solidFill>
                    <a:srgbClr val="000000"/>
                  </a:solidFill>
                </a:uFill>
              </a:rPr>
              <a:t>While </a:t>
            </a:r>
            <a:r>
              <a:rPr i="1">
                <a:uFill>
                  <a:solidFill>
                    <a:srgbClr val="000000"/>
                  </a:solidFill>
                </a:uFill>
              </a:rPr>
              <a:t>i</a:t>
            </a:r>
            <a:r>
              <a:rPr>
                <a:uFill>
                  <a:solidFill>
                    <a:srgbClr val="000000"/>
                  </a:solidFill>
                </a:uFill>
              </a:rPr>
              <a:t> divides n evenly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     Print </a:t>
            </a:r>
            <a:r>
              <a:rPr i="1">
                <a:uFill>
                  <a:solidFill>
                    <a:srgbClr val="000000"/>
                  </a:solidFill>
                </a:uFill>
              </a:rPr>
              <a:t>i  </a:t>
            </a:r>
            <a:r>
              <a:rPr>
                <a:uFill>
                  <a:solidFill>
                    <a:srgbClr val="000000"/>
                  </a:solidFill>
                </a:uFill>
              </a:rPr>
              <a:t>(it is a factor of </a:t>
            </a:r>
            <a:r>
              <a:rPr i="1" spc="360">
                <a:uFill>
                  <a:solidFill>
                    <a:srgbClr val="000000"/>
                  </a:solidFill>
                </a:uFill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</a:rPr>
              <a:t>).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     Replace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</a:rPr>
              <a:t>/</a:t>
            </a:r>
            <a:r>
              <a:rPr i="1">
                <a:uFill>
                  <a:solidFill>
                    <a:srgbClr val="000000"/>
                  </a:solidFill>
                </a:uFill>
              </a:rPr>
              <a:t>i .</a:t>
            </a:r>
          </a:p>
        </p:txBody>
      </p:sp>
      <p:grpSp>
        <p:nvGrpSpPr>
          <p:cNvPr id="710" name="Group"/>
          <p:cNvGrpSpPr/>
          <p:nvPr/>
        </p:nvGrpSpPr>
        <p:grpSpPr>
          <a:xfrm>
            <a:off x="2249259" y="11546634"/>
            <a:ext cx="6629400" cy="1923197"/>
            <a:chOff x="0" y="378462"/>
            <a:chExt cx="6629400" cy="1923195"/>
          </a:xfrm>
        </p:grpSpPr>
        <p:sp>
          <p:nvSpPr>
            <p:cNvPr id="708" name="Rationale:…"/>
            <p:cNvSpPr txBox="1"/>
            <p:nvPr/>
          </p:nvSpPr>
          <p:spPr>
            <a:xfrm>
              <a:off x="0" y="475396"/>
              <a:ext cx="6629400" cy="18262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 algn="l">
                <a:lnSpc>
                  <a:spcPts val="44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Rationale:</a:t>
              </a:r>
            </a:p>
            <a:p>
              <a:pPr marL="82506" marR="82506" algn="l">
                <a:lnSpc>
                  <a:spcPts val="44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  1. Any factor of </a:t>
              </a:r>
              <a:r>
                <a:rPr i="1"/>
                <a:t>n</a:t>
              </a:r>
              <a:r>
                <a:t>/</a:t>
              </a:r>
              <a:r>
                <a:rPr i="1"/>
                <a:t>i</a:t>
              </a:r>
              <a:r>
                <a:t> is a factor of </a:t>
              </a:r>
              <a:r>
                <a:rPr i="1"/>
                <a:t>n</a:t>
              </a:r>
              <a:r>
                <a:t>.</a:t>
              </a:r>
            </a:p>
            <a:p>
              <a:pPr marL="82506" marR="82506" algn="l">
                <a:lnSpc>
                  <a:spcPts val="44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  2. </a:t>
              </a:r>
              <a:r>
                <a:rPr i="1"/>
                <a:t>i</a:t>
              </a:r>
              <a:r>
                <a:t> may be a factor of </a:t>
              </a:r>
              <a:r>
                <a:rPr i="1"/>
                <a:t>n</a:t>
              </a:r>
              <a:r>
                <a:t>/</a:t>
              </a:r>
              <a:r>
                <a:rPr i="1"/>
                <a:t>i.</a:t>
              </a:r>
            </a:p>
          </p:txBody>
        </p:sp>
        <p:sp>
          <p:nvSpPr>
            <p:cNvPr id="709" name="Line"/>
            <p:cNvSpPr/>
            <p:nvPr/>
          </p:nvSpPr>
          <p:spPr>
            <a:xfrm>
              <a:off x="3302611" y="378462"/>
              <a:ext cx="1" cy="78273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3251200" y="3340100"/>
            <a:ext cx="8623300" cy="2005331"/>
            <a:chOff x="0" y="0"/>
            <a:chExt cx="8623300" cy="2005330"/>
          </a:xfrm>
        </p:grpSpPr>
        <p:sp>
          <p:nvSpPr>
            <p:cNvPr id="711" name="Line"/>
            <p:cNvSpPr/>
            <p:nvPr/>
          </p:nvSpPr>
          <p:spPr>
            <a:xfrm>
              <a:off x="2578100" y="0"/>
              <a:ext cx="0" cy="78273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Surprising fact: Security of internet commerce depends on difficulty of factoring large integers."/>
            <p:cNvSpPr txBox="1"/>
            <p:nvPr/>
          </p:nvSpPr>
          <p:spPr>
            <a:xfrm>
              <a:off x="0" y="812800"/>
              <a:ext cx="8623300" cy="11925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 algn="l">
                <a:lnSpc>
                  <a:spcPts val="38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Surprising fact: 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Security of internet commerce depends on difficulty of factoring large integers</a:t>
              </a:r>
              <a:r>
                <a:rPr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.</a:t>
              </a:r>
            </a:p>
          </p:txBody>
        </p:sp>
      </p:grpSp>
      <p:sp>
        <p:nvSpPr>
          <p:cNvPr id="714" name="3,757,208 = 2 × 2 × 2 × 7 × 13 × 13 × 397"/>
          <p:cNvSpPr txBox="1"/>
          <p:nvPr/>
        </p:nvSpPr>
        <p:spPr>
          <a:xfrm>
            <a:off x="14045671" y="1756171"/>
            <a:ext cx="7200901" cy="71593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>
            <a:spAutoFit/>
          </a:bodyPr>
          <a:lstStyle/>
          <a:p>
            <a:pPr defTabSz="2038350">
              <a:lnSpc>
                <a:spcPts val="3200"/>
              </a:lnSpc>
              <a:spcBef>
                <a:spcPts val="2300"/>
              </a:spcBef>
              <a:buClr>
                <a:srgbClr val="000000"/>
              </a:buClr>
              <a:buFont typeface="Comic Sans MS"/>
              <a:defRPr sz="2700"/>
            </a:pPr>
            <a:r>
              <a:t>3,757,208 = 2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2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2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7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13</a:t>
            </a:r>
            <a:r>
              <a:rPr baseline="30814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13</a:t>
            </a:r>
            <a:r>
              <a:rPr baseline="30814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397</a:t>
            </a:r>
          </a:p>
        </p:txBody>
      </p:sp>
      <p:sp>
        <p:nvSpPr>
          <p:cNvPr id="715" name="98 = 2 × 7× 7"/>
          <p:cNvSpPr txBox="1"/>
          <p:nvPr/>
        </p:nvSpPr>
        <p:spPr>
          <a:xfrm>
            <a:off x="16242771" y="2501899"/>
            <a:ext cx="2616201" cy="71593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>
            <a:spAutoFit/>
          </a:bodyPr>
          <a:lstStyle/>
          <a:p>
            <a:pPr defTabSz="2038350">
              <a:lnSpc>
                <a:spcPts val="3200"/>
              </a:lnSpc>
              <a:spcBef>
                <a:spcPts val="2300"/>
              </a:spcBef>
              <a:buClr>
                <a:srgbClr val="000000"/>
              </a:buClr>
              <a:buFont typeface="Comic Sans MS"/>
              <a:defRPr sz="2700"/>
            </a:pPr>
            <a:r>
              <a:t>98 = 2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7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7</a:t>
            </a:r>
          </a:p>
        </p:txBody>
      </p:sp>
      <p:sp>
        <p:nvSpPr>
          <p:cNvPr id="716" name="17 = 17"/>
          <p:cNvSpPr txBox="1"/>
          <p:nvPr/>
        </p:nvSpPr>
        <p:spPr>
          <a:xfrm>
            <a:off x="16704733" y="3306762"/>
            <a:ext cx="1701801" cy="685801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>
            <a:spAutoFit/>
          </a:bodyPr>
          <a:lstStyle>
            <a:lvl1pPr defTabSz="2038350">
              <a:lnSpc>
                <a:spcPts val="3200"/>
              </a:lnSpc>
              <a:spcBef>
                <a:spcPts val="2300"/>
              </a:spcBef>
              <a:buClr>
                <a:srgbClr val="000000"/>
              </a:buClr>
              <a:buFont typeface="Comic Sans MS"/>
              <a:defRPr sz="2700"/>
            </a:lvl1pPr>
          </a:lstStyle>
          <a:p>
            <a:r>
              <a:t>17 = 17</a:t>
            </a:r>
          </a:p>
        </p:txBody>
      </p:sp>
      <p:sp>
        <p:nvSpPr>
          <p:cNvPr id="717" name="11,111,111,111,111,111 = 2,071,723 × 5,363,222,357"/>
          <p:cNvSpPr txBox="1"/>
          <p:nvPr/>
        </p:nvSpPr>
        <p:spPr>
          <a:xfrm>
            <a:off x="12675658" y="4046140"/>
            <a:ext cx="9740901" cy="71593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>
            <a:spAutoFit/>
          </a:bodyPr>
          <a:lstStyle/>
          <a:p>
            <a:pPr defTabSz="2038350">
              <a:lnSpc>
                <a:spcPts val="3200"/>
              </a:lnSpc>
              <a:spcBef>
                <a:spcPts val="2300"/>
              </a:spcBef>
              <a:buClr>
                <a:srgbClr val="000000"/>
              </a:buClr>
              <a:buFont typeface="Comic Sans MS"/>
              <a:defRPr sz="2700"/>
            </a:pPr>
            <a:r>
              <a:t>11,111,111,111,111,111 = 2,071,723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´</a:t>
            </a:r>
            <a:r>
              <a:t> 5,363,222,357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12471402" y="5753100"/>
            <a:ext cx="9888813" cy="6661548"/>
            <a:chOff x="-596898" y="0"/>
            <a:chExt cx="9888812" cy="6661547"/>
          </a:xfrm>
        </p:grpSpPr>
        <p:sp>
          <p:nvSpPr>
            <p:cNvPr id="718" name="This program has bugs!"/>
            <p:cNvSpPr txBox="1"/>
            <p:nvPr/>
          </p:nvSpPr>
          <p:spPr>
            <a:xfrm>
              <a:off x="4576233" y="5950346"/>
              <a:ext cx="4445001" cy="7112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>
                <a:lnSpc>
                  <a:spcPts val="32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This program has bugs!</a:t>
              </a:r>
            </a:p>
          </p:txBody>
        </p:sp>
        <p:pic>
          <p:nvPicPr>
            <p:cNvPr id="719" name="box-elder-bug-illustration_1500x1200.png" descr="box-elder-bug-illustration_1500x120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5600" y="2968359"/>
              <a:ext cx="1316314" cy="105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ar123650900405673.png" descr="ar12365090040567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0500" y="0"/>
              <a:ext cx="130175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1" name="bugs_12736.png" descr="bugs_12736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96898" y="4022459"/>
              <a:ext cx="1320800" cy="903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2" name="kissing-bug-illustration_1792x1318.png" descr="kissing-bug-illustration_1792x131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4441" y="5448300"/>
              <a:ext cx="1525059" cy="111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0C0DEA-BC61-4F7B-9088-0A275EE6DD95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 build="p" bldLvl="5" animBg="1" advAuto="0"/>
      <p:bldP spid="706" grpId="0" animBg="1" advAuto="0"/>
      <p:bldP spid="707" grpId="0" build="p" bldLvl="5" animBg="1" advAuto="0"/>
      <p:bldP spid="710" grpId="0" animBg="1" advAuto="0"/>
      <p:bldP spid="713" grpId="0" animBg="1" advAuto="0"/>
      <p:bldP spid="714" grpId="0" animBg="1" advAuto="0"/>
      <p:bldP spid="715" grpId="0" animBg="1" advAuto="0"/>
      <p:bldP spid="716" grpId="0" animBg="1" advAuto="0"/>
      <p:bldP spid="717" grpId="0" animBg="1" advAuto="0"/>
      <p:bldP spid="723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Debugging a program: syntax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syntax errors</a:t>
            </a:r>
          </a:p>
        </p:txBody>
      </p:sp>
      <p:sp>
        <p:nvSpPr>
          <p:cNvPr id="726" name="Is your program a legal Java program?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1061700" cy="39497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Is your program a legal Java program?</a:t>
            </a:r>
          </a:p>
          <a:p>
            <a:pPr lvl="1"/>
            <a:r>
              <a:t>Java compiler can help you find out.</a:t>
            </a:r>
          </a:p>
          <a:p>
            <a:pPr lvl="1"/>
            <a:r>
              <a:t>Find the </a:t>
            </a:r>
            <a:r>
              <a:rPr i="1"/>
              <a:t>first</a:t>
            </a:r>
            <a:r>
              <a:t> compiler error (if any).</a:t>
            </a:r>
          </a:p>
          <a:p>
            <a:pPr lvl="1"/>
            <a:r>
              <a:t>Repeat.</a:t>
            </a:r>
          </a:p>
          <a:p>
            <a:pPr lvl="1"/>
            <a:r>
              <a:t>Result: An executable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Factors.class</a:t>
            </a:r>
            <a:r>
              <a:t> file</a:t>
            </a:r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728" name="public class Factors…"/>
          <p:cNvSpPr txBox="1"/>
          <p:nvPr/>
        </p:nvSpPr>
        <p:spPr>
          <a:xfrm>
            <a:off x="10311809" y="5991447"/>
            <a:ext cx="10248901" cy="76504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[0])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for (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 0;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&lt; n;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+ " ")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endParaRPr sz="30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729" name="% javac Factors.java…"/>
          <p:cNvSpPr/>
          <p:nvPr/>
        </p:nvSpPr>
        <p:spPr>
          <a:xfrm>
            <a:off x="1727200" y="6007100"/>
            <a:ext cx="8051800" cy="23368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77800" tIns="177800" rIns="177800" bIns="1778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javac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Factors.java:5: ';' expected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	long n = Long.parseLong(args[0])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	                                ^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...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15455900" y="8255000"/>
            <a:ext cx="8775700" cy="3326131"/>
            <a:chOff x="0" y="0"/>
            <a:chExt cx="8775699" cy="3326130"/>
          </a:xfrm>
        </p:grpSpPr>
        <p:sp>
          <p:nvSpPr>
            <p:cNvPr id="730" name=";"/>
            <p:cNvSpPr txBox="1"/>
            <p:nvPr/>
          </p:nvSpPr>
          <p:spPr>
            <a:xfrm>
              <a:off x="3949700" y="0"/>
              <a:ext cx="276778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;</a:t>
              </a:r>
            </a:p>
          </p:txBody>
        </p:sp>
        <p:sp>
          <p:nvSpPr>
            <p:cNvPr id="731" name=";"/>
            <p:cNvSpPr txBox="1"/>
            <p:nvPr/>
          </p:nvSpPr>
          <p:spPr>
            <a:xfrm>
              <a:off x="3759200" y="1828800"/>
              <a:ext cx="276778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;</a:t>
              </a:r>
            </a:p>
          </p:txBody>
        </p:sp>
        <p:sp>
          <p:nvSpPr>
            <p:cNvPr id="732" name=";"/>
            <p:cNvSpPr txBox="1"/>
            <p:nvPr/>
          </p:nvSpPr>
          <p:spPr>
            <a:xfrm>
              <a:off x="0" y="2349500"/>
              <a:ext cx="276778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;</a:t>
              </a:r>
            </a:p>
          </p:txBody>
        </p:sp>
        <p:sp>
          <p:nvSpPr>
            <p:cNvPr id="733" name="need terminating semicolons"/>
            <p:cNvSpPr txBox="1"/>
            <p:nvPr/>
          </p:nvSpPr>
          <p:spPr>
            <a:xfrm>
              <a:off x="5245100" y="2247900"/>
              <a:ext cx="3530600" cy="1078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need terminating semicolons</a:t>
              </a:r>
            </a:p>
          </p:txBody>
        </p:sp>
        <p:sp>
          <p:nvSpPr>
            <p:cNvPr id="734" name="Line"/>
            <p:cNvSpPr/>
            <p:nvPr/>
          </p:nvSpPr>
          <p:spPr>
            <a:xfrm>
              <a:off x="4368138" y="529034"/>
              <a:ext cx="1024600" cy="2146367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4168708" y="2251405"/>
              <a:ext cx="1224692" cy="42836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513357" y="2676263"/>
              <a:ext cx="4876935" cy="53576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41" name="Group"/>
          <p:cNvGrpSpPr/>
          <p:nvPr/>
        </p:nvGrpSpPr>
        <p:grpSpPr>
          <a:xfrm>
            <a:off x="14326326" y="6375399"/>
            <a:ext cx="5841274" cy="2471872"/>
            <a:chOff x="1054827" y="0"/>
            <a:chExt cx="5841273" cy="2471871"/>
          </a:xfrm>
        </p:grpSpPr>
        <p:sp>
          <p:nvSpPr>
            <p:cNvPr id="739" name="need to declare…"/>
            <p:cNvSpPr txBox="1"/>
            <p:nvPr/>
          </p:nvSpPr>
          <p:spPr>
            <a:xfrm>
              <a:off x="3365500" y="0"/>
              <a:ext cx="3530600" cy="1078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need to declare</a:t>
              </a:r>
            </a:p>
            <a:p>
              <a: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type of i</a:t>
              </a:r>
            </a:p>
          </p:txBody>
        </p:sp>
        <p:sp>
          <p:nvSpPr>
            <p:cNvPr id="740" name="Line"/>
            <p:cNvSpPr/>
            <p:nvPr/>
          </p:nvSpPr>
          <p:spPr>
            <a:xfrm flipV="1">
              <a:off x="1054827" y="600075"/>
              <a:ext cx="3196035" cy="1871796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618699" y="3848099"/>
            <a:ext cx="8173001" cy="7899401"/>
            <a:chOff x="0" y="0"/>
            <a:chExt cx="8173000" cy="7899400"/>
          </a:xfrm>
        </p:grpSpPr>
        <p:sp>
          <p:nvSpPr>
            <p:cNvPr id="742" name="% javac Factors.java…"/>
            <p:cNvSpPr/>
            <p:nvPr/>
          </p:nvSpPr>
          <p:spPr>
            <a:xfrm>
              <a:off x="121200" y="4787900"/>
              <a:ext cx="8051801" cy="3111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% javac Factors.java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Factors.java:6: cannot find symbol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symbol  : variable i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location: class FactorsX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    for (      i = 0; i &lt; n; i++)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               ^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4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...</a:t>
              </a:r>
            </a:p>
          </p:txBody>
        </p:sp>
        <p:sp>
          <p:nvSpPr>
            <p:cNvPr id="743" name="Line"/>
            <p:cNvSpPr/>
            <p:nvPr/>
          </p:nvSpPr>
          <p:spPr>
            <a:xfrm>
              <a:off x="0" y="0"/>
              <a:ext cx="488641" cy="69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113" h="20664" extrusionOk="0">
                  <a:moveTo>
                    <a:pt x="15113" y="20632"/>
                  </a:moveTo>
                  <a:cubicBezTo>
                    <a:pt x="-6487" y="21600"/>
                    <a:pt x="-3419" y="294"/>
                    <a:pt x="14747" y="0"/>
                  </a:cubicBezTo>
                </a:path>
              </a:pathLst>
            </a:custGeom>
            <a:noFill/>
            <a:ln w="508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745" name="ar123514941187723.png" descr="ar1235149411877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Trying to tell a computer what to do"/>
          <p:cNvSpPr txBox="1"/>
          <p:nvPr/>
        </p:nvSpPr>
        <p:spPr>
          <a:xfrm>
            <a:off x="18402300" y="4495800"/>
            <a:ext cx="48768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700"/>
              </a:lnSpc>
              <a:spcBef>
                <a:spcPts val="100"/>
              </a:spcBef>
              <a:tabLst>
                <a:tab pos="1155700" algn="l"/>
              </a:tabLst>
              <a:defRPr sz="2100">
                <a:solidFill>
                  <a:srgbClr val="005493"/>
                </a:solidFill>
              </a:defRPr>
            </a:lvl1pPr>
          </a:lstStyle>
          <a:p>
            <a:r>
              <a:t>Trying to tell a computer what to do</a:t>
            </a:r>
          </a:p>
        </p:txBody>
      </p:sp>
      <p:grpSp>
        <p:nvGrpSpPr>
          <p:cNvPr id="751" name="Group"/>
          <p:cNvGrpSpPr/>
          <p:nvPr/>
        </p:nvGrpSpPr>
        <p:grpSpPr>
          <a:xfrm>
            <a:off x="9806781" y="6311900"/>
            <a:ext cx="10542854" cy="6788547"/>
            <a:chOff x="-721519" y="0"/>
            <a:chExt cx="10542853" cy="6788546"/>
          </a:xfrm>
        </p:grpSpPr>
        <p:sp>
          <p:nvSpPr>
            <p:cNvPr id="747" name="This legal program still has bugs!"/>
            <p:cNvSpPr txBox="1"/>
            <p:nvPr/>
          </p:nvSpPr>
          <p:spPr>
            <a:xfrm>
              <a:off x="3687233" y="5670946"/>
              <a:ext cx="6134101" cy="7112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 algn="l">
                <a:lnSpc>
                  <a:spcPts val="32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This legal program still has bugs!</a:t>
              </a:r>
            </a:p>
          </p:txBody>
        </p:sp>
        <p:pic>
          <p:nvPicPr>
            <p:cNvPr id="748" name="bugs_12736.png" descr="bugs_12736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21519" y="2717800"/>
              <a:ext cx="1320800" cy="903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9" name="kissing-bug-illustration_1792x1318.png" descr="kissing-bug-illustration_1792x131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7541" y="5670946"/>
              <a:ext cx="1525059" cy="111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0" name="ar123650900405673.png" descr="ar12365090040567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7100" y="0"/>
              <a:ext cx="130175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52" name="% javac Factors.java…"/>
          <p:cNvSpPr/>
          <p:nvPr/>
        </p:nvSpPr>
        <p:spPr>
          <a:xfrm>
            <a:off x="1727200" y="11976100"/>
            <a:ext cx="8051800" cy="1079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77800" tIns="177800" rIns="177800" bIns="1778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javac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</a:t>
            </a:r>
          </a:p>
        </p:txBody>
      </p:sp>
      <p:grpSp>
        <p:nvGrpSpPr>
          <p:cNvPr id="760" name="Group"/>
          <p:cNvGrpSpPr/>
          <p:nvPr/>
        </p:nvGrpSpPr>
        <p:grpSpPr>
          <a:xfrm>
            <a:off x="13550900" y="2237373"/>
            <a:ext cx="2287874" cy="2794246"/>
            <a:chOff x="0" y="0"/>
            <a:chExt cx="2287873" cy="2794244"/>
          </a:xfrm>
        </p:grpSpPr>
        <p:grpSp>
          <p:nvGrpSpPr>
            <p:cNvPr id="758" name="Group"/>
            <p:cNvGrpSpPr/>
            <p:nvPr/>
          </p:nvGrpSpPr>
          <p:grpSpPr>
            <a:xfrm>
              <a:off x="103182" y="0"/>
              <a:ext cx="2184692" cy="2794245"/>
              <a:chOff x="0" y="0"/>
              <a:chExt cx="2184690" cy="2794244"/>
            </a:xfrm>
          </p:grpSpPr>
          <p:sp>
            <p:nvSpPr>
              <p:cNvPr id="753" name="Circle"/>
              <p:cNvSpPr/>
              <p:nvPr/>
            </p:nvSpPr>
            <p:spPr>
              <a:xfrm>
                <a:off x="1046493" y="0"/>
                <a:ext cx="1138198" cy="11381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4" name="Circle"/>
              <p:cNvSpPr/>
              <p:nvPr/>
            </p:nvSpPr>
            <p:spPr>
              <a:xfrm>
                <a:off x="0" y="1656047"/>
                <a:ext cx="1138198" cy="11381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5" name="EDIT"/>
              <p:cNvSpPr txBox="1"/>
              <p:nvPr/>
            </p:nvSpPr>
            <p:spPr>
              <a:xfrm>
                <a:off x="1135044" y="415015"/>
                <a:ext cx="988831" cy="283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300"/>
                  </a:lnSpc>
                  <a:spcBef>
                    <a:spcPts val="100"/>
                  </a:spcBef>
                  <a:tabLst>
                    <a:tab pos="1155700" algn="l"/>
                  </a:tabLst>
                  <a:defRPr sz="18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EDIT</a:t>
                </a:r>
              </a:p>
            </p:txBody>
          </p:sp>
          <p:sp>
            <p:nvSpPr>
              <p:cNvPr id="756" name="Line"/>
              <p:cNvSpPr/>
              <p:nvPr/>
            </p:nvSpPr>
            <p:spPr>
              <a:xfrm>
                <a:off x="517852" y="825327"/>
                <a:ext cx="577190" cy="799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57" name="Line"/>
              <p:cNvSpPr/>
              <p:nvPr/>
            </p:nvSpPr>
            <p:spPr>
              <a:xfrm rot="10984387">
                <a:off x="1099256" y="1145292"/>
                <a:ext cx="577189" cy="799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59" name="COMPILE"/>
            <p:cNvSpPr txBox="1"/>
            <p:nvPr/>
          </p:nvSpPr>
          <p:spPr>
            <a:xfrm>
              <a:off x="0" y="2069858"/>
              <a:ext cx="1341369" cy="283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ts val="2300"/>
                </a:lnSpc>
                <a:spcBef>
                  <a:spcPts val="100"/>
                </a:spcBef>
                <a:tabLst>
                  <a:tab pos="1155700" algn="l"/>
                </a:tabLst>
                <a:defRPr sz="18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COMPILE</a:t>
              </a:r>
            </a:p>
          </p:txBody>
        </p:sp>
      </p:grpSp>
      <p:sp>
        <p:nvSpPr>
          <p:cNvPr id="38" name="int">
            <a:extLst>
              <a:ext uri="{FF2B5EF4-FFF2-40B4-BE49-F238E27FC236}">
                <a16:creationId xmlns:a16="http://schemas.microsoft.com/office/drawing/2014/main" id="{AABE5E5F-AB42-4ED5-AA53-36CAD2D2BA5A}"/>
              </a:ext>
            </a:extLst>
          </p:cNvPr>
          <p:cNvSpPr txBox="1"/>
          <p:nvPr/>
        </p:nvSpPr>
        <p:spPr>
          <a:xfrm>
            <a:off x="11840308" y="9261230"/>
            <a:ext cx="1024600" cy="89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marL="7224" marR="7224" algn="l" defTabSz="1295400">
              <a:lnSpc>
                <a:spcPct val="130000"/>
              </a:lnSpc>
              <a:tabLst/>
              <a:defRPr sz="4400" b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7B47E-8E2C-41FA-878F-2C6CB79DC0E5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build="p" bldLvl="5" animBg="1" advAuto="0"/>
      <p:bldP spid="729" grpId="0" animBg="1" advAuto="0"/>
      <p:bldP spid="737" grpId="0" animBg="1" advAuto="0"/>
      <p:bldP spid="741" grpId="0" animBg="1" advAuto="0"/>
      <p:bldP spid="744" grpId="0" animBg="1" advAuto="0"/>
      <p:bldP spid="751" grpId="0" animBg="1" advAuto="0"/>
      <p:bldP spid="752" grpId="0" animBg="1" advAuto="0"/>
      <p:bldP spid="76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1" name="The if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</a:t>
            </a:r>
          </a:p>
        </p:txBody>
      </p:sp>
      <p:sp>
        <p:nvSpPr>
          <p:cNvPr id="202" name="Execute certain statements depending on the values of certain variables.…"/>
          <p:cNvSpPr txBox="1">
            <a:spLocks noGrp="1"/>
          </p:cNvSpPr>
          <p:nvPr>
            <p:ph type="body" sz="quarter" idx="1"/>
          </p:nvPr>
        </p:nvSpPr>
        <p:spPr>
          <a:xfrm>
            <a:off x="1625600" y="1816100"/>
            <a:ext cx="17208500" cy="3302000"/>
          </a:xfrm>
          <a:prstGeom prst="rect">
            <a:avLst/>
          </a:prstGeom>
        </p:spPr>
        <p:txBody>
          <a:bodyPr/>
          <a:lstStyle/>
          <a:p>
            <a:r>
              <a:rPr>
                <a:uFill>
                  <a:solidFill>
                    <a:srgbClr val="000000"/>
                  </a:solidFill>
                </a:uFill>
              </a:rPr>
              <a:t>Execute certain statements depending on the values of certain variables.</a:t>
            </a:r>
          </a:p>
          <a:p>
            <a:pPr lvl="1"/>
            <a:r>
              <a:t>Evaluate a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boolean</a:t>
            </a:r>
            <a:r>
              <a:t> expression.</a:t>
            </a:r>
          </a:p>
          <a:p>
            <a:pPr lvl="1"/>
            <a:r>
              <a:t>If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t>, execute a statement.</a:t>
            </a:r>
          </a:p>
          <a:p>
            <a:pPr lvl="1"/>
            <a:r>
              <a:t>The </a:t>
            </a:r>
            <a:r>
              <a:rPr sz="32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rPr>
              <a:t>else</a:t>
            </a:r>
            <a:r>
              <a:rPr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  <a:t> </a:t>
            </a:r>
            <a:r>
              <a:rPr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option</a:t>
            </a:r>
            <a:r>
              <a:rPr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  <a:t>: </a:t>
            </a:r>
            <a:r>
              <a:t>If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false</a:t>
            </a:r>
            <a:r>
              <a:t>, execute a different statement.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2374900" y="5994400"/>
            <a:ext cx="7861300" cy="7124700"/>
            <a:chOff x="0" y="0"/>
            <a:chExt cx="7861300" cy="7124700"/>
          </a:xfrm>
        </p:grpSpPr>
        <p:sp>
          <p:nvSpPr>
            <p:cNvPr id="203" name="Example:   if (x &lt; 0) x = -x;"/>
            <p:cNvSpPr txBox="1"/>
            <p:nvPr/>
          </p:nvSpPr>
          <p:spPr>
            <a:xfrm>
              <a:off x="165100" y="0"/>
              <a:ext cx="7251700" cy="10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/>
            <a:p>
              <a: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Example:   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if (x &lt; 0) x = -x;</a:t>
              </a:r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412148" y="1625600"/>
              <a:ext cx="6293849" cy="4214604"/>
              <a:chOff x="285148" y="0"/>
              <a:chExt cx="6293848" cy="4214603"/>
            </a:xfrm>
          </p:grpSpPr>
          <p:sp>
            <p:nvSpPr>
              <p:cNvPr id="204" name="Line"/>
              <p:cNvSpPr/>
              <p:nvPr/>
            </p:nvSpPr>
            <p:spPr>
              <a:xfrm>
                <a:off x="1057374" y="841573"/>
                <a:ext cx="5521623" cy="25902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15" y="0"/>
                    </a:moveTo>
                    <a:lnTo>
                      <a:pt x="21600" y="221"/>
                    </a:lnTo>
                    <a:lnTo>
                      <a:pt x="21548" y="21186"/>
                    </a:lnTo>
                    <a:lnTo>
                      <a:pt x="0" y="21600"/>
                    </a:lnTo>
                    <a:lnTo>
                      <a:pt x="0" y="15551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05" name="Line"/>
              <p:cNvSpPr/>
              <p:nvPr/>
            </p:nvSpPr>
            <p:spPr>
              <a:xfrm>
                <a:off x="1048841" y="874017"/>
                <a:ext cx="1414364" cy="1131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12"/>
                    </a:lnTo>
                    <a:lnTo>
                      <a:pt x="355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grpSp>
            <p:nvGrpSpPr>
              <p:cNvPr id="208" name="Group"/>
              <p:cNvGrpSpPr/>
              <p:nvPr/>
            </p:nvGrpSpPr>
            <p:grpSpPr>
              <a:xfrm>
                <a:off x="2438400" y="0"/>
                <a:ext cx="2755900" cy="1689100"/>
                <a:chOff x="0" y="0"/>
                <a:chExt cx="2755900" cy="1689100"/>
              </a:xfrm>
            </p:grpSpPr>
            <p:sp>
              <p:nvSpPr>
                <p:cNvPr id="206" name="Shape"/>
                <p:cNvSpPr/>
                <p:nvPr/>
              </p:nvSpPr>
              <p:spPr>
                <a:xfrm>
                  <a:off x="0" y="0"/>
                  <a:ext cx="2755900" cy="16891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0" y="10800"/>
                      </a:lnTo>
                      <a:lnTo>
                        <a:pt x="10800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>
                    <a:lnSpc>
                      <a:spcPts val="3100"/>
                    </a:lnSpc>
                    <a:defRPr sz="2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07" name="x &lt; 0 ?"/>
                <p:cNvSpPr txBox="1"/>
                <p:nvPr/>
              </p:nvSpPr>
              <p:spPr>
                <a:xfrm>
                  <a:off x="691683" y="579239"/>
                  <a:ext cx="1250474" cy="533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7224" marR="7224" algn="l" defTabSz="1295400">
                    <a:lnSpc>
                      <a:spcPct val="120000"/>
                    </a:lnSpc>
                    <a:tabLst/>
                    <a:defRPr sz="3000">
                      <a:uFill>
                        <a:solidFill>
                          <a:srgbClr val="0433FF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x &lt; 0 ?</a:t>
                  </a:r>
                </a:p>
              </p:txBody>
            </p:sp>
          </p:grpSp>
          <p:sp>
            <p:nvSpPr>
              <p:cNvPr id="209" name="x = -x;"/>
              <p:cNvSpPr txBox="1"/>
              <p:nvPr/>
            </p:nvSpPr>
            <p:spPr>
              <a:xfrm>
                <a:off x="285148" y="1955799"/>
                <a:ext cx="1459395" cy="7747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ctr">
                <a:spAutoFit/>
              </a:bodyPr>
              <a:lstStyle>
                <a:lvl1pPr marL="81258" marR="81258">
                  <a:lnSpc>
                    <a:spcPts val="3600"/>
                  </a:lnSpc>
                  <a:buClr>
                    <a:srgbClr val="010000"/>
                  </a:buClr>
                  <a:buFont typeface="Lucida Sans"/>
                  <a:defRPr sz="3000">
                    <a:solidFill>
                      <a:srgbClr val="010000"/>
                    </a:solidFill>
                    <a:uFill>
                      <a:solidFill>
                        <a:srgbClr val="01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x = -x;</a:t>
                </a:r>
              </a:p>
            </p:txBody>
          </p:sp>
          <p:sp>
            <p:nvSpPr>
              <p:cNvPr id="210" name="true"/>
              <p:cNvSpPr txBox="1"/>
              <p:nvPr/>
            </p:nvSpPr>
            <p:spPr>
              <a:xfrm>
                <a:off x="1384168" y="603249"/>
                <a:ext cx="819645" cy="508001"/>
              </a:xfrm>
              <a:prstGeom prst="rect">
                <a:avLst/>
              </a:prstGeom>
              <a:solidFill>
                <a:srgbClr val="F3F6F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88900" tIns="88900" rIns="88900" bIns="88900" numCol="1" anchor="ctr">
                <a:spAutoFit/>
              </a:bodyPr>
              <a:lstStyle>
                <a:lvl1pPr marL="81258" marR="81258">
                  <a:lnSpc>
                    <a:spcPts val="2600"/>
                  </a:lnSpc>
                  <a:spcBef>
                    <a:spcPts val="1500"/>
                  </a:spcBef>
                  <a:buClr>
                    <a:srgbClr val="0048AA"/>
                  </a:buClr>
                  <a:buFont typeface="Comic Sans MS"/>
                  <a:defRPr sz="22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defRPr>
                </a:lvl1pPr>
              </a:lstStyle>
              <a:p>
                <a:r>
                  <a:t>true</a:t>
                </a:r>
              </a:p>
            </p:txBody>
          </p:sp>
          <p:sp>
            <p:nvSpPr>
              <p:cNvPr id="211" name="false"/>
              <p:cNvSpPr txBox="1"/>
              <p:nvPr/>
            </p:nvSpPr>
            <p:spPr>
              <a:xfrm>
                <a:off x="5397377" y="628649"/>
                <a:ext cx="907639" cy="508001"/>
              </a:xfrm>
              <a:prstGeom prst="rect">
                <a:avLst/>
              </a:prstGeom>
              <a:solidFill>
                <a:srgbClr val="F3F6F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88900" tIns="88900" rIns="88900" bIns="88900" numCol="1" anchor="ctr">
                <a:spAutoFit/>
              </a:bodyPr>
              <a:lstStyle>
                <a:lvl1pPr marL="81258" marR="81258">
                  <a:lnSpc>
                    <a:spcPts val="2600"/>
                  </a:lnSpc>
                  <a:spcBef>
                    <a:spcPts val="1500"/>
                  </a:spcBef>
                  <a:buClr>
                    <a:srgbClr val="0048AA"/>
                  </a:buClr>
                  <a:buFont typeface="Comic Sans MS"/>
                  <a:defRPr sz="22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defRPr>
                </a:lvl1pPr>
              </a:lstStyle>
              <a:p>
                <a:r>
                  <a:t>false</a:t>
                </a:r>
              </a:p>
            </p:txBody>
          </p:sp>
          <p:sp>
            <p:nvSpPr>
              <p:cNvPr id="212" name="Line"/>
              <p:cNvSpPr/>
              <p:nvPr/>
            </p:nvSpPr>
            <p:spPr>
              <a:xfrm flipV="1">
                <a:off x="3822700" y="3390900"/>
                <a:ext cx="0" cy="82370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14" name="Replaces x with the absolute value of x"/>
            <p:cNvSpPr txBox="1"/>
            <p:nvPr/>
          </p:nvSpPr>
          <p:spPr>
            <a:xfrm>
              <a:off x="0" y="6121400"/>
              <a:ext cx="7861300" cy="1003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>
              <a:lvl1pPr algn="l" defTabSz="2038350">
                <a:lnSpc>
                  <a:spcPts val="36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3000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Replaces x with the absolute value of x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13462000" y="5740400"/>
            <a:ext cx="7607300" cy="7378700"/>
            <a:chOff x="152779" y="0"/>
            <a:chExt cx="7607300" cy="7378700"/>
          </a:xfrm>
        </p:grpSpPr>
        <p:sp>
          <p:nvSpPr>
            <p:cNvPr id="216" name="Line"/>
            <p:cNvSpPr/>
            <p:nvPr/>
          </p:nvSpPr>
          <p:spPr>
            <a:xfrm flipH="1">
              <a:off x="5245479" y="2755900"/>
              <a:ext cx="1414365" cy="1131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12"/>
                  </a:lnTo>
                  <a:lnTo>
                    <a:pt x="355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152779" y="0"/>
              <a:ext cx="7607301" cy="7378700"/>
              <a:chOff x="152779" y="0"/>
              <a:chExt cx="7607300" cy="7378700"/>
            </a:xfrm>
          </p:grpSpPr>
          <p:sp>
            <p:nvSpPr>
              <p:cNvPr id="217" name="Example:   if (x &gt; y) max = x;…"/>
              <p:cNvSpPr txBox="1"/>
              <p:nvPr/>
            </p:nvSpPr>
            <p:spPr>
              <a:xfrm>
                <a:off x="152779" y="0"/>
                <a:ext cx="7607301" cy="16637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9400" tIns="279400" rIns="279400" bIns="279400" numCol="1" anchor="t">
                <a:spAutoFit/>
              </a:bodyPr>
              <a:lstStyle/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t>Example:   </a:t>
                </a:r>
                <a:r>
                  <a:rPr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if (x &gt; y) max = x;</a:t>
                </a:r>
              </a:p>
              <a:p>
                <a: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rPr>
                  <a:t>         else         max = y;</a:t>
                </a:r>
              </a:p>
            </p:txBody>
          </p:sp>
          <p:grpSp>
            <p:nvGrpSpPr>
              <p:cNvPr id="227" name="Group"/>
              <p:cNvGrpSpPr/>
              <p:nvPr/>
            </p:nvGrpSpPr>
            <p:grpSpPr>
              <a:xfrm>
                <a:off x="198632" y="1879600"/>
                <a:ext cx="6494648" cy="4214604"/>
                <a:chOff x="198632" y="0"/>
                <a:chExt cx="6494646" cy="4214603"/>
              </a:xfrm>
            </p:grpSpPr>
            <p:sp>
              <p:nvSpPr>
                <p:cNvPr id="218" name="Line"/>
                <p:cNvSpPr/>
                <p:nvPr/>
              </p:nvSpPr>
              <p:spPr>
                <a:xfrm>
                  <a:off x="1172054" y="2705100"/>
                  <a:ext cx="5521226" cy="7266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550" y="20125"/>
                      </a:lnTo>
                      <a:lnTo>
                        <a:pt x="0" y="21600"/>
                      </a:lnTo>
                      <a:lnTo>
                        <a:pt x="0" y="38"/>
                      </a:ln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19" name="Line"/>
                <p:cNvSpPr/>
                <p:nvPr/>
              </p:nvSpPr>
              <p:spPr>
                <a:xfrm>
                  <a:off x="1163521" y="874017"/>
                  <a:ext cx="1414364" cy="1131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12"/>
                      </a:lnTo>
                      <a:lnTo>
                        <a:pt x="355" y="21600"/>
                      </a:ln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grpSp>
              <p:nvGrpSpPr>
                <p:cNvPr id="222" name="Group"/>
                <p:cNvGrpSpPr/>
                <p:nvPr/>
              </p:nvGrpSpPr>
              <p:grpSpPr>
                <a:xfrm>
                  <a:off x="2553079" y="0"/>
                  <a:ext cx="2755901" cy="1689100"/>
                  <a:chOff x="0" y="0"/>
                  <a:chExt cx="2755900" cy="1689100"/>
                </a:xfrm>
              </p:grpSpPr>
              <p:sp>
                <p:nvSpPr>
                  <p:cNvPr id="220" name="Shape"/>
                  <p:cNvSpPr/>
                  <p:nvPr/>
                </p:nvSpPr>
                <p:spPr>
                  <a:xfrm>
                    <a:off x="0" y="0"/>
                    <a:ext cx="2755900" cy="168910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0" y="10800"/>
                        </a:lnTo>
                        <a:lnTo>
                          <a:pt x="10800" y="21600"/>
                        </a:lnTo>
                        <a:lnTo>
                          <a:pt x="21600" y="108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>
                      <a:lnSpc>
                        <a:spcPts val="3100"/>
                      </a:lnSpc>
                      <a:defRPr sz="2600"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221" name="x &gt; y ?"/>
                  <p:cNvSpPr txBox="1"/>
                  <p:nvPr/>
                </p:nvSpPr>
                <p:spPr>
                  <a:xfrm>
                    <a:off x="691683" y="579239"/>
                    <a:ext cx="1229080" cy="5334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38100" tIns="38100" rIns="38100" bIns="38100" numCol="1" anchor="ctr">
                    <a:spAutoFit/>
                  </a:bodyPr>
                  <a:lstStyle>
                    <a:lvl1pPr marL="7224" marR="7224" algn="l" defTabSz="1295400">
                      <a:lnSpc>
                        <a:spcPct val="120000"/>
                      </a:lnSpc>
                      <a:tabLst/>
                      <a:defRPr sz="3000">
                        <a:uFill>
                          <a:solidFill>
                            <a:srgbClr val="0433FF"/>
                          </a:solidFill>
                        </a:u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t>x &gt; y ?</a:t>
                    </a:r>
                  </a:p>
                </p:txBody>
              </p:sp>
            </p:grpSp>
            <p:sp>
              <p:nvSpPr>
                <p:cNvPr id="223" name="max = x;"/>
                <p:cNvSpPr txBox="1"/>
                <p:nvPr/>
              </p:nvSpPr>
              <p:spPr>
                <a:xfrm>
                  <a:off x="198632" y="1955799"/>
                  <a:ext cx="1861789" cy="7747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152400" tIns="152400" rIns="152400" bIns="152400" numCol="1" anchor="ctr">
                  <a:spAutoFit/>
                </a:bodyPr>
                <a:lstStyle>
                  <a:lvl1pPr marL="81258" marR="81258">
                    <a:lnSpc>
                      <a:spcPts val="3600"/>
                    </a:lnSpc>
                    <a:buClr>
                      <a:srgbClr val="010000"/>
                    </a:buClr>
                    <a:buFont typeface="Lucida Sans"/>
                    <a:defRPr sz="3000">
                      <a:solidFill>
                        <a:srgbClr val="010000"/>
                      </a:solidFill>
                      <a:uFill>
                        <a:solidFill>
                          <a:srgbClr val="010000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max = x;</a:t>
                  </a:r>
                </a:p>
              </p:txBody>
            </p:sp>
            <p:sp>
              <p:nvSpPr>
                <p:cNvPr id="224" name="true"/>
                <p:cNvSpPr txBox="1"/>
                <p:nvPr/>
              </p:nvSpPr>
              <p:spPr>
                <a:xfrm>
                  <a:off x="1498848" y="603249"/>
                  <a:ext cx="819645" cy="508001"/>
                </a:xfrm>
                <a:prstGeom prst="rect">
                  <a:avLst/>
                </a:prstGeom>
                <a:solidFill>
                  <a:srgbClr val="F3F6F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88900" tIns="88900" rIns="88900" bIns="88900" numCol="1" anchor="ctr">
                  <a:spAutoFit/>
                </a:bodyPr>
                <a:lstStyle>
                  <a:lvl1pPr marL="81258" marR="81258">
                    <a:lnSpc>
                      <a:spcPts val="2600"/>
                    </a:lnSpc>
                    <a:spcBef>
                      <a:spcPts val="1500"/>
                    </a:spcBef>
                    <a:buClr>
                      <a:srgbClr val="0048AA"/>
                    </a:buClr>
                    <a:buFont typeface="Comic Sans MS"/>
                    <a:defRPr sz="2200">
                      <a:solidFill>
                        <a:srgbClr val="0048AA"/>
                      </a:solidFill>
                      <a:uFill>
                        <a:solidFill>
                          <a:srgbClr val="0048AA"/>
                        </a:solidFill>
                      </a:uFill>
                    </a:defRPr>
                  </a:lvl1pPr>
                </a:lstStyle>
                <a:p>
                  <a:r>
                    <a:t>true</a:t>
                  </a:r>
                </a:p>
              </p:txBody>
            </p:sp>
            <p:sp>
              <p:nvSpPr>
                <p:cNvPr id="225" name="false"/>
                <p:cNvSpPr txBox="1"/>
                <p:nvPr/>
              </p:nvSpPr>
              <p:spPr>
                <a:xfrm>
                  <a:off x="5512056" y="628649"/>
                  <a:ext cx="907640" cy="508001"/>
                </a:xfrm>
                <a:prstGeom prst="rect">
                  <a:avLst/>
                </a:prstGeom>
                <a:solidFill>
                  <a:srgbClr val="F3F6F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88900" tIns="88900" rIns="88900" bIns="88900" numCol="1" anchor="ctr">
                  <a:spAutoFit/>
                </a:bodyPr>
                <a:lstStyle>
                  <a:lvl1pPr marL="81258" marR="81258">
                    <a:lnSpc>
                      <a:spcPts val="2600"/>
                    </a:lnSpc>
                    <a:spcBef>
                      <a:spcPts val="1500"/>
                    </a:spcBef>
                    <a:buClr>
                      <a:srgbClr val="0048AA"/>
                    </a:buClr>
                    <a:buFont typeface="Comic Sans MS"/>
                    <a:defRPr sz="2200">
                      <a:solidFill>
                        <a:srgbClr val="0048AA"/>
                      </a:solidFill>
                      <a:uFill>
                        <a:solidFill>
                          <a:srgbClr val="0048AA"/>
                        </a:solidFill>
                      </a:uFill>
                    </a:defRPr>
                  </a:lvl1pPr>
                </a:lstStyle>
                <a:p>
                  <a:r>
                    <a:t>false</a:t>
                  </a:r>
                </a:p>
              </p:txBody>
            </p:sp>
            <p:sp>
              <p:nvSpPr>
                <p:cNvPr id="226" name="Line"/>
                <p:cNvSpPr/>
                <p:nvPr/>
              </p:nvSpPr>
              <p:spPr>
                <a:xfrm flipV="1">
                  <a:off x="3937379" y="3390900"/>
                  <a:ext cx="1" cy="823704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228" name="Computes the maximum of x and y"/>
              <p:cNvSpPr txBox="1"/>
              <p:nvPr/>
            </p:nvSpPr>
            <p:spPr>
              <a:xfrm>
                <a:off x="368679" y="6375400"/>
                <a:ext cx="7124701" cy="1003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9400" tIns="279400" rIns="279400" bIns="279400" numCol="1" anchor="t">
                <a:spAutoFit/>
              </a:bodyPr>
              <a:lstStyle>
                <a:lvl1pPr algn="l" defTabSz="2038350">
                  <a:lnSpc>
                    <a:spcPts val="3600"/>
                  </a:lnSpc>
                  <a:spcBef>
                    <a:spcPts val="1500"/>
                  </a:spcBef>
                  <a:buClr>
                    <a:srgbClr val="606060"/>
                  </a:buClr>
                  <a:buFont typeface="Comic Sans MS"/>
                  <a:defRPr sz="3000">
                    <a:uFill>
                      <a:solidFill>
                        <a:srgbClr val="000000"/>
                      </a:solidFill>
                    </a:uFill>
                  </a:defRPr>
                </a:lvl1pPr>
              </a:lstStyle>
              <a:p>
                <a:r>
                  <a:t>Computes the maximum of x and y</a:t>
                </a:r>
              </a:p>
            </p:txBody>
          </p:sp>
          <p:sp>
            <p:nvSpPr>
              <p:cNvPr id="229" name="max = y;"/>
              <p:cNvSpPr txBox="1"/>
              <p:nvPr/>
            </p:nvSpPr>
            <p:spPr>
              <a:xfrm>
                <a:off x="5787012" y="3835399"/>
                <a:ext cx="1861790" cy="7747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ctr">
                <a:spAutoFit/>
              </a:bodyPr>
              <a:lstStyle>
                <a:lvl1pPr marL="81258" marR="81258">
                  <a:lnSpc>
                    <a:spcPts val="3600"/>
                  </a:lnSpc>
                  <a:buClr>
                    <a:srgbClr val="010000"/>
                  </a:buClr>
                  <a:buFont typeface="Lucida Sans"/>
                  <a:defRPr sz="3000">
                    <a:solidFill>
                      <a:srgbClr val="010000"/>
                    </a:solidFill>
                    <a:uFill>
                      <a:solidFill>
                        <a:srgbClr val="01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max = y;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 bldLvl="5" animBg="1" advAuto="0"/>
      <p:bldP spid="215" grpId="0" animBg="1" advAuto="0"/>
      <p:bldP spid="231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Debugging a program: runtime and semantic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runtime and semantic errors</a:t>
            </a:r>
          </a:p>
        </p:txBody>
      </p:sp>
      <p:sp>
        <p:nvSpPr>
          <p:cNvPr id="763" name="Does your legal Java program do what you want it to do?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3487400" cy="32004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Does your legal Java program do what you want it to do?</a:t>
            </a:r>
          </a:p>
          <a:p>
            <a:pPr lvl="1"/>
            <a:r>
              <a:t>You need to run it to find out.</a:t>
            </a:r>
          </a:p>
          <a:p>
            <a:pPr lvl="1"/>
            <a:r>
              <a:t>Find the </a:t>
            </a:r>
            <a:r>
              <a:rPr i="1"/>
              <a:t>first</a:t>
            </a:r>
            <a:r>
              <a:t> runtime error (if any).</a:t>
            </a:r>
          </a:p>
          <a:p>
            <a:pPr lvl="1"/>
            <a:r>
              <a:t>Fix and repeat.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765" name="public class Factors…"/>
          <p:cNvSpPr txBox="1"/>
          <p:nvPr/>
        </p:nvSpPr>
        <p:spPr>
          <a:xfrm>
            <a:off x="12717462" y="5230812"/>
            <a:ext cx="10248901" cy="76504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public static void main(String[] args)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long n = Long.parseLong(args[0]);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for ( int i = 0; i &lt; n; i++)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while (n % i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   System.out.print(i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   n = n / i;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766" name="% javac Factors.java…"/>
          <p:cNvSpPr/>
          <p:nvPr/>
        </p:nvSpPr>
        <p:spPr>
          <a:xfrm>
            <a:off x="2235200" y="5118100"/>
            <a:ext cx="9004300" cy="26670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</a:t>
            </a:r>
            <a:r>
              <a:rPr dirty="0" err="1"/>
              <a:t>javac</a:t>
            </a:r>
            <a:r>
              <a:rPr dirty="0"/>
              <a:t>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Exception in thread "main" </a:t>
            </a:r>
            <a:r>
              <a:rPr dirty="0" err="1"/>
              <a:t>java.lang.ArrayIndexOutOfBoundsException</a:t>
            </a:r>
            <a:r>
              <a:rPr dirty="0"/>
              <a:t>: 0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at </a:t>
            </a:r>
            <a:r>
              <a:rPr dirty="0" err="1"/>
              <a:t>Factors.main</a:t>
            </a:r>
            <a:r>
              <a:rPr dirty="0"/>
              <a:t>(Factors.java:5)</a:t>
            </a:r>
          </a:p>
        </p:txBody>
      </p:sp>
      <p:grpSp>
        <p:nvGrpSpPr>
          <p:cNvPr id="772" name="Group"/>
          <p:cNvGrpSpPr/>
          <p:nvPr/>
        </p:nvGrpSpPr>
        <p:grpSpPr>
          <a:xfrm>
            <a:off x="15265400" y="9131300"/>
            <a:ext cx="6616700" cy="2032000"/>
            <a:chOff x="0" y="0"/>
            <a:chExt cx="6616699" cy="2032000"/>
          </a:xfrm>
        </p:grpSpPr>
        <p:sp>
          <p:nvSpPr>
            <p:cNvPr id="767" name="{"/>
            <p:cNvSpPr txBox="1"/>
            <p:nvPr/>
          </p:nvSpPr>
          <p:spPr>
            <a:xfrm>
              <a:off x="0" y="0"/>
              <a:ext cx="308156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{</a:t>
              </a:r>
            </a:p>
          </p:txBody>
        </p:sp>
        <p:sp>
          <p:nvSpPr>
            <p:cNvPr id="768" name="}"/>
            <p:cNvSpPr txBox="1"/>
            <p:nvPr/>
          </p:nvSpPr>
          <p:spPr>
            <a:xfrm>
              <a:off x="2730500" y="482600"/>
              <a:ext cx="308156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769" name="need braces"/>
            <p:cNvSpPr txBox="1"/>
            <p:nvPr/>
          </p:nvSpPr>
          <p:spPr>
            <a:xfrm>
              <a:off x="3810000" y="1320800"/>
              <a:ext cx="28067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need braces</a:t>
              </a:r>
            </a:p>
          </p:txBody>
        </p:sp>
        <p:sp>
          <p:nvSpPr>
            <p:cNvPr id="770" name="Line"/>
            <p:cNvSpPr/>
            <p:nvPr/>
          </p:nvSpPr>
          <p:spPr>
            <a:xfrm>
              <a:off x="376766" y="294613"/>
              <a:ext cx="3743657" cy="132781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3107597" y="802282"/>
              <a:ext cx="1033464" cy="82464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15353034" y="5206999"/>
            <a:ext cx="7659366" cy="4368691"/>
            <a:chOff x="-2236465" y="0"/>
            <a:chExt cx="7659365" cy="4368690"/>
          </a:xfrm>
        </p:grpSpPr>
        <p:sp>
          <p:nvSpPr>
            <p:cNvPr id="773" name="2"/>
            <p:cNvSpPr txBox="1"/>
            <p:nvPr/>
          </p:nvSpPr>
          <p:spPr>
            <a:xfrm>
              <a:off x="-2236465" y="3477484"/>
              <a:ext cx="436673" cy="89120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774" name="need to start at 2…"/>
            <p:cNvSpPr txBox="1"/>
            <p:nvPr/>
          </p:nvSpPr>
          <p:spPr>
            <a:xfrm>
              <a:off x="1892300" y="0"/>
              <a:ext cx="3530600" cy="1445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need to start at 2</a:t>
              </a:r>
            </a:p>
            <a:p>
              <a: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since 0 and 1</a:t>
              </a:r>
            </a:p>
            <a:p>
              <a:pPr marL="82506" marR="82506">
                <a:lnSpc>
                  <a:spcPts val="29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are not factors </a:t>
              </a:r>
            </a:p>
          </p:txBody>
        </p:sp>
        <p:sp>
          <p:nvSpPr>
            <p:cNvPr id="775" name="Line"/>
            <p:cNvSpPr/>
            <p:nvPr/>
          </p:nvSpPr>
          <p:spPr>
            <a:xfrm flipV="1">
              <a:off x="487957" y="752475"/>
              <a:ext cx="1857905" cy="181795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77" name="Line"/>
          <p:cNvSpPr/>
          <p:nvPr/>
        </p:nvSpPr>
        <p:spPr>
          <a:xfrm>
            <a:off x="959719" y="3008282"/>
            <a:ext cx="1007922" cy="144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37" h="20986" extrusionOk="0">
                <a:moveTo>
                  <a:pt x="14937" y="20973"/>
                </a:moveTo>
                <a:cubicBezTo>
                  <a:pt x="-6663" y="21594"/>
                  <a:pt x="-3220" y="-6"/>
                  <a:pt x="14937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8" name="% java Factors 98…"/>
          <p:cNvSpPr/>
          <p:nvPr/>
        </p:nvSpPr>
        <p:spPr>
          <a:xfrm>
            <a:off x="2235200" y="10083800"/>
            <a:ext cx="9004300" cy="18288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2 2 2 2 2 2 2 2 2 2 2 2 2 2 2 2 2 2 2 2 2 2 2 2 2 2 2 2 2 2 2 2 2 2 2 2 2 2 2 2 2 2 2 2 2 2 </a:t>
            </a:r>
          </a:p>
        </p:txBody>
      </p:sp>
      <p:sp>
        <p:nvSpPr>
          <p:cNvPr id="779" name="% java Factors 98…"/>
          <p:cNvSpPr/>
          <p:nvPr/>
        </p:nvSpPr>
        <p:spPr>
          <a:xfrm>
            <a:off x="2235200" y="12115800"/>
            <a:ext cx="4368800" cy="1384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2 7 7% </a:t>
            </a:r>
          </a:p>
        </p:txBody>
      </p:sp>
      <p:grpSp>
        <p:nvGrpSpPr>
          <p:cNvPr id="782" name="Group"/>
          <p:cNvGrpSpPr/>
          <p:nvPr/>
        </p:nvGrpSpPr>
        <p:grpSpPr>
          <a:xfrm>
            <a:off x="7150100" y="12255500"/>
            <a:ext cx="4381500" cy="1104900"/>
            <a:chOff x="0" y="0"/>
            <a:chExt cx="4381500" cy="1104900"/>
          </a:xfrm>
        </p:grpSpPr>
        <p:sp>
          <p:nvSpPr>
            <p:cNvPr id="780" name="98 = 2 × 7× 7"/>
            <p:cNvSpPr txBox="1"/>
            <p:nvPr/>
          </p:nvSpPr>
          <p:spPr>
            <a:xfrm>
              <a:off x="0" y="241300"/>
              <a:ext cx="35306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>
                <a:lnSpc>
                  <a:spcPts val="32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98 = 2 × 7× 7</a:t>
              </a:r>
            </a:p>
          </p:txBody>
        </p:sp>
        <p:sp>
          <p:nvSpPr>
            <p:cNvPr id="781" name="✓"/>
            <p:cNvSpPr txBox="1"/>
            <p:nvPr/>
          </p:nvSpPr>
          <p:spPr>
            <a:xfrm>
              <a:off x="3276600" y="0"/>
              <a:ext cx="1104900" cy="110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>
                <a:lnSpc>
                  <a:spcPts val="64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5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✓</a:t>
              </a: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4813299" y="5879705"/>
            <a:ext cx="6426201" cy="457201"/>
            <a:chOff x="0" y="0"/>
            <a:chExt cx="6426200" cy="457200"/>
          </a:xfrm>
        </p:grpSpPr>
        <p:sp>
          <p:nvSpPr>
            <p:cNvPr id="783" name="oops, need argument"/>
            <p:cNvSpPr txBox="1"/>
            <p:nvPr/>
          </p:nvSpPr>
          <p:spPr>
            <a:xfrm>
              <a:off x="0" y="0"/>
              <a:ext cx="6426200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L="82506" marR="82506">
                <a:lnSpc>
                  <a:spcPts val="28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oops, need argument</a:t>
              </a:r>
            </a:p>
          </p:txBody>
        </p:sp>
        <p:sp>
          <p:nvSpPr>
            <p:cNvPr id="784" name="Line"/>
            <p:cNvSpPr/>
            <p:nvPr/>
          </p:nvSpPr>
          <p:spPr>
            <a:xfrm flipH="1">
              <a:off x="835553" y="200818"/>
              <a:ext cx="683553" cy="1"/>
            </a:xfrm>
            <a:prstGeom prst="line">
              <a:avLst/>
            </a:prstGeom>
            <a:noFill/>
            <a:ln w="25400" cap="flat">
              <a:solidFill>
                <a:srgbClr val="00549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8" name="Group"/>
          <p:cNvGrpSpPr/>
          <p:nvPr/>
        </p:nvGrpSpPr>
        <p:grpSpPr>
          <a:xfrm>
            <a:off x="6445250" y="7467600"/>
            <a:ext cx="4203700" cy="888604"/>
            <a:chOff x="0" y="0"/>
            <a:chExt cx="4203700" cy="888603"/>
          </a:xfrm>
        </p:grpSpPr>
        <p:sp>
          <p:nvSpPr>
            <p:cNvPr id="786" name="you will see this message!"/>
            <p:cNvSpPr txBox="1"/>
            <p:nvPr/>
          </p:nvSpPr>
          <p:spPr>
            <a:xfrm>
              <a:off x="0" y="533003"/>
              <a:ext cx="420370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2038350">
                <a:lnSpc>
                  <a:spcPts val="2800"/>
                </a:lnSpc>
                <a:spcBef>
                  <a:spcPts val="1500"/>
                </a:spcBef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you will see this message!</a:t>
              </a:r>
            </a:p>
          </p:txBody>
        </p:sp>
        <p:sp>
          <p:nvSpPr>
            <p:cNvPr id="787" name="Line"/>
            <p:cNvSpPr/>
            <p:nvPr/>
          </p:nvSpPr>
          <p:spPr>
            <a:xfrm flipV="1">
              <a:off x="2114550" y="0"/>
              <a:ext cx="0" cy="449057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789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3" name="Group"/>
          <p:cNvGrpSpPr/>
          <p:nvPr/>
        </p:nvGrpSpPr>
        <p:grpSpPr>
          <a:xfrm>
            <a:off x="14311841" y="5346700"/>
            <a:ext cx="8653993" cy="6509147"/>
            <a:chOff x="0" y="0"/>
            <a:chExt cx="8653992" cy="6509146"/>
          </a:xfrm>
        </p:grpSpPr>
        <p:sp>
          <p:nvSpPr>
            <p:cNvPr id="790" name="This working program still has bugs!"/>
            <p:cNvSpPr txBox="1"/>
            <p:nvPr/>
          </p:nvSpPr>
          <p:spPr>
            <a:xfrm>
              <a:off x="1808692" y="5797946"/>
              <a:ext cx="6845301" cy="7112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 algn="l">
                <a:lnSpc>
                  <a:spcPts val="32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This working program still has bugs!</a:t>
              </a:r>
            </a:p>
          </p:txBody>
        </p:sp>
        <p:pic>
          <p:nvPicPr>
            <p:cNvPr id="791" name="kissing-bug-illustration_1792x1318.png" descr="kissing-bug-illustration_1792x13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257800"/>
              <a:ext cx="1525059" cy="111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2" name="ar123650900405673.png" descr="ar12365090040567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558" y="0"/>
              <a:ext cx="1301751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4" name="% java Factors 98…"/>
          <p:cNvSpPr/>
          <p:nvPr/>
        </p:nvSpPr>
        <p:spPr>
          <a:xfrm>
            <a:off x="2235200" y="7785100"/>
            <a:ext cx="9004300" cy="21590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Exception in thread "main" java.lang.ArithmeticException: / by zero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	at Factors.main(Factors.java:8)</a:t>
            </a:r>
          </a:p>
        </p:txBody>
      </p:sp>
      <p:grpSp>
        <p:nvGrpSpPr>
          <p:cNvPr id="805" name="Group"/>
          <p:cNvGrpSpPr/>
          <p:nvPr/>
        </p:nvGrpSpPr>
        <p:grpSpPr>
          <a:xfrm>
            <a:off x="14732000" y="2135773"/>
            <a:ext cx="3302001" cy="3043878"/>
            <a:chOff x="0" y="0"/>
            <a:chExt cx="3302000" cy="3043876"/>
          </a:xfrm>
        </p:grpSpPr>
        <p:grpSp>
          <p:nvGrpSpPr>
            <p:cNvPr id="802" name="Group"/>
            <p:cNvGrpSpPr/>
            <p:nvPr/>
          </p:nvGrpSpPr>
          <p:grpSpPr>
            <a:xfrm>
              <a:off x="103182" y="0"/>
              <a:ext cx="3198819" cy="3043877"/>
              <a:chOff x="0" y="0"/>
              <a:chExt cx="3198818" cy="3043876"/>
            </a:xfrm>
          </p:grpSpPr>
          <p:sp>
            <p:nvSpPr>
              <p:cNvPr id="795" name="Circle"/>
              <p:cNvSpPr/>
              <p:nvPr/>
            </p:nvSpPr>
            <p:spPr>
              <a:xfrm>
                <a:off x="1046493" y="0"/>
                <a:ext cx="1138198" cy="11381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6" name="Circle"/>
              <p:cNvSpPr/>
              <p:nvPr/>
            </p:nvSpPr>
            <p:spPr>
              <a:xfrm>
                <a:off x="0" y="1656047"/>
                <a:ext cx="1138198" cy="11381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7" name="Circle"/>
              <p:cNvSpPr/>
              <p:nvPr/>
            </p:nvSpPr>
            <p:spPr>
              <a:xfrm>
                <a:off x="2060620" y="1602105"/>
                <a:ext cx="1138199" cy="1138199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8" name="EDIT"/>
              <p:cNvSpPr txBox="1"/>
              <p:nvPr/>
            </p:nvSpPr>
            <p:spPr>
              <a:xfrm>
                <a:off x="1135044" y="415015"/>
                <a:ext cx="988831" cy="283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2300"/>
                  </a:lnSpc>
                  <a:spcBef>
                    <a:spcPts val="100"/>
                  </a:spcBef>
                  <a:tabLst>
                    <a:tab pos="1155700" algn="l"/>
                  </a:tabLst>
                  <a:defRPr sz="18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EDIT</a:t>
                </a:r>
              </a:p>
            </p:txBody>
          </p:sp>
          <p:sp>
            <p:nvSpPr>
              <p:cNvPr id="799" name="Line"/>
              <p:cNvSpPr/>
              <p:nvPr/>
            </p:nvSpPr>
            <p:spPr>
              <a:xfrm rot="6422529">
                <a:off x="2138263" y="801711"/>
                <a:ext cx="577189" cy="799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0" name="Line"/>
              <p:cNvSpPr/>
              <p:nvPr/>
            </p:nvSpPr>
            <p:spPr>
              <a:xfrm>
                <a:off x="517852" y="825327"/>
                <a:ext cx="577190" cy="799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1" name="Line"/>
              <p:cNvSpPr/>
              <p:nvPr/>
            </p:nvSpPr>
            <p:spPr>
              <a:xfrm rot="14315253">
                <a:off x="1322450" y="2071622"/>
                <a:ext cx="645302" cy="916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024" y="8549"/>
                      <a:pt x="1855" y="17246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03" name="COMPILE"/>
            <p:cNvSpPr txBox="1"/>
            <p:nvPr/>
          </p:nvSpPr>
          <p:spPr>
            <a:xfrm>
              <a:off x="0" y="2069858"/>
              <a:ext cx="1341369" cy="283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ts val="2300"/>
                </a:lnSpc>
                <a:spcBef>
                  <a:spcPts val="100"/>
                </a:spcBef>
                <a:tabLst>
                  <a:tab pos="1155700" algn="l"/>
                </a:tabLst>
                <a:defRPr sz="18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COMPILE</a:t>
              </a:r>
            </a:p>
          </p:txBody>
        </p:sp>
        <p:sp>
          <p:nvSpPr>
            <p:cNvPr id="804" name="RUN"/>
            <p:cNvSpPr txBox="1"/>
            <p:nvPr/>
          </p:nvSpPr>
          <p:spPr>
            <a:xfrm>
              <a:off x="2235614" y="2009669"/>
              <a:ext cx="988830" cy="283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ts val="2300"/>
                </a:lnSpc>
                <a:spcBef>
                  <a:spcPts val="100"/>
                </a:spcBef>
                <a:tabLst>
                  <a:tab pos="1155700" algn="l"/>
                </a:tabLst>
                <a:defRPr sz="18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RUN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7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 build="p" bldLvl="5" animBg="1" advAuto="0"/>
      <p:bldP spid="766" grpId="0" build="p" bldLvl="5" animBg="1" advAuto="0"/>
      <p:bldP spid="772" grpId="0" animBg="1" advAuto="0"/>
      <p:bldP spid="776" grpId="0" animBg="1" advAuto="0"/>
      <p:bldP spid="777" grpId="0" animBg="1" advAuto="0"/>
      <p:bldP spid="778" grpId="0" build="p" bldLvl="5" animBg="1" advAuto="0"/>
      <p:bldP spid="779" grpId="0" build="p" bldLvl="5" animBg="1" advAuto="0"/>
      <p:bldP spid="782" grpId="0" animBg="1" advAuto="0"/>
      <p:bldP spid="785" grpId="0" animBg="1" advAuto="0"/>
      <p:bldP spid="788" grpId="0" animBg="1" advAuto="0"/>
      <p:bldP spid="793" grpId="0" animBg="1" advAuto="0"/>
      <p:bldP spid="794" grpId="0" build="p" bldLvl="5" animBg="1" advAuto="0"/>
      <p:bldP spid="80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Debugging a program: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testing</a:t>
            </a:r>
          </a:p>
        </p:txBody>
      </p:sp>
      <p:sp>
        <p:nvSpPr>
          <p:cNvPr id="808" name="Does your legal Java program always do what you want it to do?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468600" cy="39624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Does your legal Java program </a:t>
            </a:r>
            <a:r>
              <a:rPr i="1">
                <a:solidFill>
                  <a:srgbClr val="005493"/>
                </a:solidFill>
              </a:rPr>
              <a:t>always</a:t>
            </a:r>
            <a:r>
              <a:rPr>
                <a:solidFill>
                  <a:srgbClr val="005493"/>
                </a:solidFill>
              </a:rPr>
              <a:t> do what you want it to do?</a:t>
            </a:r>
          </a:p>
          <a:p>
            <a:pPr lvl="1"/>
            <a:r>
              <a:t>You need to test on many types of inputs it to find out.</a:t>
            </a:r>
          </a:p>
          <a:p>
            <a:pPr lvl="1"/>
            <a:r>
              <a:t>Add trace code to find the first error.</a:t>
            </a:r>
          </a:p>
          <a:p>
            <a:pPr lvl="1"/>
            <a:r>
              <a:t>Fix the error.</a:t>
            </a:r>
          </a:p>
          <a:p>
            <a:pPr lvl="1"/>
            <a:r>
              <a:t>Repeat.</a:t>
            </a:r>
          </a:p>
        </p:txBody>
      </p:sp>
      <p:sp>
        <p:nvSpPr>
          <p:cNvPr id="8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810" name="public class Factors…"/>
          <p:cNvSpPr txBox="1"/>
          <p:nvPr/>
        </p:nvSpPr>
        <p:spPr>
          <a:xfrm>
            <a:off x="12892615" y="3653064"/>
            <a:ext cx="10248901" cy="9845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for ( int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 2;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&lt; n;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811" name="Line"/>
          <p:cNvSpPr/>
          <p:nvPr/>
        </p:nvSpPr>
        <p:spPr>
          <a:xfrm>
            <a:off x="978300" y="3759199"/>
            <a:ext cx="977501" cy="139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37" h="20986" extrusionOk="0">
                <a:moveTo>
                  <a:pt x="14937" y="20973"/>
                </a:moveTo>
                <a:cubicBezTo>
                  <a:pt x="-6663" y="21594"/>
                  <a:pt x="-3220" y="-6"/>
                  <a:pt x="14937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2" name="% java Factors 98…"/>
          <p:cNvSpPr/>
          <p:nvPr/>
        </p:nvSpPr>
        <p:spPr>
          <a:xfrm>
            <a:off x="1727200" y="6400800"/>
            <a:ext cx="4940300" cy="1384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2 7 7% </a:t>
            </a:r>
          </a:p>
        </p:txBody>
      </p:sp>
      <p:sp>
        <p:nvSpPr>
          <p:cNvPr id="813" name="% java Factors 5"/>
          <p:cNvSpPr/>
          <p:nvPr/>
        </p:nvSpPr>
        <p:spPr>
          <a:xfrm>
            <a:off x="1727200" y="8051800"/>
            <a:ext cx="4940300" cy="1384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814" name="% java Factors 6…"/>
          <p:cNvSpPr/>
          <p:nvPr/>
        </p:nvSpPr>
        <p:spPr>
          <a:xfrm>
            <a:off x="1727200" y="9702800"/>
            <a:ext cx="4940300" cy="1384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6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</a:t>
            </a:r>
          </a:p>
        </p:txBody>
      </p:sp>
      <p:grpSp>
        <p:nvGrpSpPr>
          <p:cNvPr id="817" name="Group"/>
          <p:cNvGrpSpPr/>
          <p:nvPr/>
        </p:nvGrpSpPr>
        <p:grpSpPr>
          <a:xfrm>
            <a:off x="2157544" y="8791971"/>
            <a:ext cx="4977740" cy="457201"/>
            <a:chOff x="0" y="0"/>
            <a:chExt cx="4977739" cy="457200"/>
          </a:xfrm>
        </p:grpSpPr>
        <p:sp>
          <p:nvSpPr>
            <p:cNvPr id="815" name="??? no output"/>
            <p:cNvSpPr txBox="1"/>
            <p:nvPr/>
          </p:nvSpPr>
          <p:spPr>
            <a:xfrm>
              <a:off x="1624939" y="0"/>
              <a:ext cx="335280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L="82506" marR="82506">
                <a:lnSpc>
                  <a:spcPts val="28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??? no output</a:t>
              </a:r>
            </a:p>
          </p:txBody>
        </p:sp>
        <p:sp>
          <p:nvSpPr>
            <p:cNvPr id="816" name="Line"/>
            <p:cNvSpPr/>
            <p:nvPr/>
          </p:nvSpPr>
          <p:spPr>
            <a:xfrm flipH="1">
              <a:off x="0" y="199628"/>
              <a:ext cx="2058856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2591081" y="10382646"/>
            <a:ext cx="4861703" cy="457201"/>
            <a:chOff x="0" y="0"/>
            <a:chExt cx="4861702" cy="457200"/>
          </a:xfrm>
        </p:grpSpPr>
        <p:sp>
          <p:nvSpPr>
            <p:cNvPr id="818" name="Line"/>
            <p:cNvSpPr/>
            <p:nvPr/>
          </p:nvSpPr>
          <p:spPr>
            <a:xfrm flipH="1">
              <a:off x="0" y="196453"/>
              <a:ext cx="1117319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??? where’s the 3?"/>
            <p:cNvSpPr txBox="1"/>
            <p:nvPr/>
          </p:nvSpPr>
          <p:spPr>
            <a:xfrm>
              <a:off x="340502" y="0"/>
              <a:ext cx="452120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L="82506" marR="82506">
                <a:lnSpc>
                  <a:spcPts val="28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??? where’s the 3?</a:t>
              </a:r>
            </a:p>
          </p:txBody>
        </p:sp>
      </p:grpSp>
      <p:sp>
        <p:nvSpPr>
          <p:cNvPr id="821" name="System.out.println(&quot;TRACE &quot; + i + &quot; &quot; + n);"/>
          <p:cNvSpPr txBox="1"/>
          <p:nvPr/>
        </p:nvSpPr>
        <p:spPr>
          <a:xfrm>
            <a:off x="12972064" y="10858500"/>
            <a:ext cx="10248901" cy="942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" marR="6350">
              <a:lnSpc>
                <a:spcPct val="70000"/>
              </a:lnSpc>
              <a:spcBef>
                <a:spcPts val="1800"/>
              </a:spcBef>
              <a:buClr>
                <a:srgbClr val="AC2900"/>
              </a:buClr>
              <a:buFont typeface="Courier New"/>
              <a:defRPr sz="3000">
                <a:uFill>
                  <a:solidFill>
                    <a:srgbClr val="01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10000"/>
                  </a:solidFill>
                </a:uFill>
              </a:rPr>
              <a:t>System.out.println("TRACE " + i + " " + n);</a:t>
            </a:r>
          </a:p>
        </p:txBody>
      </p:sp>
      <p:sp>
        <p:nvSpPr>
          <p:cNvPr id="822" name="% javac Factors.java…"/>
          <p:cNvSpPr/>
          <p:nvPr/>
        </p:nvSpPr>
        <p:spPr>
          <a:xfrm>
            <a:off x="7632700" y="6858000"/>
            <a:ext cx="4762500" cy="37719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javac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TRACE 2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TRACE 3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TRACE 4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6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TRACE 2 3</a:t>
            </a:r>
          </a:p>
        </p:txBody>
      </p:sp>
      <p:grpSp>
        <p:nvGrpSpPr>
          <p:cNvPr id="825" name="Group"/>
          <p:cNvGrpSpPr/>
          <p:nvPr/>
        </p:nvGrpSpPr>
        <p:grpSpPr>
          <a:xfrm>
            <a:off x="3733496" y="7056437"/>
            <a:ext cx="2887438" cy="457201"/>
            <a:chOff x="0" y="0"/>
            <a:chExt cx="2887437" cy="457200"/>
          </a:xfrm>
        </p:grpSpPr>
        <p:sp>
          <p:nvSpPr>
            <p:cNvPr id="823" name="need newline"/>
            <p:cNvSpPr txBox="1"/>
            <p:nvPr/>
          </p:nvSpPr>
          <p:spPr>
            <a:xfrm>
              <a:off x="563337" y="0"/>
              <a:ext cx="232410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marL="82506" marR="82506">
                <a:lnSpc>
                  <a:spcPts val="28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need newline</a:t>
              </a:r>
            </a:p>
          </p:txBody>
        </p:sp>
        <p:sp>
          <p:nvSpPr>
            <p:cNvPr id="824" name="Line"/>
            <p:cNvSpPr/>
            <p:nvPr/>
          </p:nvSpPr>
          <p:spPr>
            <a:xfrm flipH="1">
              <a:off x="0" y="182562"/>
              <a:ext cx="609623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7632700" y="9049742"/>
            <a:ext cx="4762500" cy="3344189"/>
            <a:chOff x="0" y="0"/>
            <a:chExt cx="4762500" cy="3344187"/>
          </a:xfrm>
        </p:grpSpPr>
        <p:sp>
          <p:nvSpPr>
            <p:cNvPr id="826" name="AHA! Need to print out n (if it is not 1)."/>
            <p:cNvSpPr txBox="1"/>
            <p:nvPr/>
          </p:nvSpPr>
          <p:spPr>
            <a:xfrm>
              <a:off x="0" y="2075457"/>
              <a:ext cx="4762500" cy="12687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>
                <a:lnSpc>
                  <a:spcPts val="44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AHA! Need to print out </a:t>
              </a:r>
              <a:r>
                <a:rPr i="1"/>
                <a:t>n</a:t>
              </a:r>
              <a:r>
                <a:t> (if it is not 1).</a:t>
              </a:r>
            </a:p>
          </p:txBody>
        </p:sp>
        <p:sp>
          <p:nvSpPr>
            <p:cNvPr id="827" name="Line"/>
            <p:cNvSpPr/>
            <p:nvPr/>
          </p:nvSpPr>
          <p:spPr>
            <a:xfrm>
              <a:off x="1976570" y="1257961"/>
              <a:ext cx="410834" cy="79463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1969889" y="0"/>
              <a:ext cx="422145" cy="205728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830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" grpId="0" build="p" bldLvl="5" animBg="1" advAuto="0"/>
      <p:bldP spid="811" grpId="0" animBg="1" advAuto="0"/>
      <p:bldP spid="812" grpId="0" animBg="1" advAuto="0"/>
      <p:bldP spid="813" grpId="0" animBg="1" advAuto="0"/>
      <p:bldP spid="814" grpId="0" animBg="1" advAuto="0"/>
      <p:bldP spid="817" grpId="0" animBg="1" advAuto="0"/>
      <p:bldP spid="820" grpId="0" animBg="1" advAuto="0"/>
      <p:bldP spid="821" grpId="0" animBg="1" advAuto="0"/>
      <p:bldP spid="822" grpId="0" build="p" bldLvl="5" animBg="1" advAuto="0"/>
      <p:bldP spid="825" grpId="0" animBg="1" advAuto="0"/>
      <p:bldP spid="829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Debugging a program: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testing</a:t>
            </a:r>
          </a:p>
        </p:txBody>
      </p:sp>
      <p:sp>
        <p:nvSpPr>
          <p:cNvPr id="833" name="Does your legal Java program always do what you want it to do?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151100" cy="39624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5493"/>
                </a:solidFill>
              </a:rPr>
              <a:t>Does your legal Java program </a:t>
            </a:r>
            <a:r>
              <a:rPr i="1">
                <a:solidFill>
                  <a:srgbClr val="005493"/>
                </a:solidFill>
              </a:rPr>
              <a:t>always</a:t>
            </a:r>
            <a:r>
              <a:rPr>
                <a:solidFill>
                  <a:srgbClr val="005493"/>
                </a:solidFill>
              </a:rPr>
              <a:t> do what you want it to do?</a:t>
            </a:r>
          </a:p>
          <a:p>
            <a:pPr lvl="1"/>
            <a:r>
              <a:t>You need to test on many types of inputs it to find out.</a:t>
            </a:r>
          </a:p>
          <a:p>
            <a:pPr lvl="1"/>
            <a:r>
              <a:t>Add trace code to find the first error.</a:t>
            </a:r>
          </a:p>
          <a:p>
            <a:pPr lvl="1"/>
            <a:r>
              <a:t>Fix the error.</a:t>
            </a:r>
          </a:p>
          <a:p>
            <a:pPr lvl="1"/>
            <a:r>
              <a:t>Repeat.</a:t>
            </a:r>
          </a:p>
        </p:txBody>
      </p:sp>
      <p:sp>
        <p:nvSpPr>
          <p:cNvPr id="8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835" name="public class Factors…"/>
          <p:cNvSpPr txBox="1"/>
          <p:nvPr/>
        </p:nvSpPr>
        <p:spPr>
          <a:xfrm>
            <a:off x="12534902" y="3489959"/>
            <a:ext cx="10502901" cy="9845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public static void main(String[] args)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long n = Long.parseLong(args[0]);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for ( int i = 2; i &lt; N; i++)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while (n % i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   System.out.print(i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   n = n / i;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if (n &gt; 1) System.out.println(n);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else       System.out.println();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836" name="Line"/>
          <p:cNvSpPr/>
          <p:nvPr/>
        </p:nvSpPr>
        <p:spPr>
          <a:xfrm>
            <a:off x="978300" y="3759199"/>
            <a:ext cx="977501" cy="139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37" h="20986" extrusionOk="0">
                <a:moveTo>
                  <a:pt x="14937" y="20973"/>
                </a:moveTo>
                <a:cubicBezTo>
                  <a:pt x="-6663" y="21594"/>
                  <a:pt x="-3220" y="-6"/>
                  <a:pt x="14937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7" name="% java Factors 5…"/>
          <p:cNvSpPr/>
          <p:nvPr/>
        </p:nvSpPr>
        <p:spPr>
          <a:xfrm>
            <a:off x="7086600" y="6489700"/>
            <a:ext cx="4762500" cy="664207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TRACE 2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TRACE 3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TRACE 4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</a:t>
            </a:r>
            <a:r>
              <a:rPr dirty="0" err="1"/>
              <a:t>javac</a:t>
            </a:r>
            <a:r>
              <a:rPr dirty="0"/>
              <a:t>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 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5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 6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2 3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2 7 7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% java Factors 3757208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2 2 2 7 13 13 397 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431396" y="6423025"/>
            <a:ext cx="5653002" cy="1168400"/>
            <a:chOff x="0" y="0"/>
            <a:chExt cx="5653000" cy="1168400"/>
          </a:xfrm>
        </p:grpSpPr>
        <p:sp>
          <p:nvSpPr>
            <p:cNvPr id="838" name="??? %$%@$#!! forgot to recompile"/>
            <p:cNvSpPr txBox="1"/>
            <p:nvPr/>
          </p:nvSpPr>
          <p:spPr>
            <a:xfrm>
              <a:off x="0" y="0"/>
              <a:ext cx="4737100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82506" marR="82506">
                <a:lnSpc>
                  <a:spcPts val="28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???</a:t>
              </a:r>
              <a:br/>
              <a:r>
                <a:t>%$%@$#!!</a:t>
              </a:r>
              <a:br/>
              <a:r>
                <a:t>forgot to recompile</a:t>
              </a:r>
            </a:p>
          </p:txBody>
        </p:sp>
        <p:sp>
          <p:nvSpPr>
            <p:cNvPr id="839" name="Line"/>
            <p:cNvSpPr/>
            <p:nvPr/>
          </p:nvSpPr>
          <p:spPr>
            <a:xfrm flipV="1">
              <a:off x="3210005" y="536545"/>
              <a:ext cx="2442996" cy="30"/>
            </a:xfrm>
            <a:prstGeom prst="line">
              <a:avLst/>
            </a:prstGeom>
            <a:noFill/>
            <a:ln w="25400" cap="flat">
              <a:solidFill>
                <a:srgbClr val="00549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841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4" name="Group"/>
          <p:cNvGrpSpPr/>
          <p:nvPr/>
        </p:nvGrpSpPr>
        <p:grpSpPr>
          <a:xfrm>
            <a:off x="15786100" y="12052300"/>
            <a:ext cx="7382934" cy="1149747"/>
            <a:chOff x="0" y="0"/>
            <a:chExt cx="7382933" cy="1149746"/>
          </a:xfrm>
        </p:grpSpPr>
        <p:sp>
          <p:nvSpPr>
            <p:cNvPr id="842" name="Note: This working program still has a bug (stay tuned)."/>
            <p:cNvSpPr txBox="1"/>
            <p:nvPr/>
          </p:nvSpPr>
          <p:spPr>
            <a:xfrm>
              <a:off x="2150533" y="32146"/>
              <a:ext cx="5232401" cy="11176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>
                <a:lnSpc>
                  <a:spcPts val="3200"/>
                </a:lnSpc>
                <a:spcBef>
                  <a:spcPts val="1900"/>
                </a:spcBef>
                <a:buClr>
                  <a:srgbClr val="D81E00"/>
                </a:buClr>
                <a:buFont typeface="Comic Sans MS"/>
                <a:defRPr sz="2700">
                  <a:uFill>
                    <a:solidFill>
                      <a:srgbClr val="000000"/>
                    </a:solidFill>
                  </a:uFill>
                </a:defRPr>
              </a:pPr>
              <a:r>
                <a:rPr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Note:</a:t>
              </a:r>
              <a:r>
                <a:t> This working program still has a bug (stay tuned).</a:t>
              </a:r>
            </a:p>
          </p:txBody>
        </p:sp>
        <p:pic>
          <p:nvPicPr>
            <p:cNvPr id="843" name="ar123650900405673.png" descr="ar12365090040567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0175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0" build="p" bldLvl="5" animBg="1" advAuto="0"/>
      <p:bldP spid="840" grpId="0" animBg="1" advAuto="0"/>
      <p:bldP spid="844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Rectangle"/>
          <p:cNvSpPr/>
          <p:nvPr/>
        </p:nvSpPr>
        <p:spPr>
          <a:xfrm>
            <a:off x="1092200" y="8877300"/>
            <a:ext cx="13500100" cy="31496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7" name="Rectangle"/>
          <p:cNvSpPr/>
          <p:nvPr/>
        </p:nvSpPr>
        <p:spPr>
          <a:xfrm>
            <a:off x="1092200" y="5384800"/>
            <a:ext cx="13500100" cy="31496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8" name="Rectangle"/>
          <p:cNvSpPr/>
          <p:nvPr/>
        </p:nvSpPr>
        <p:spPr>
          <a:xfrm>
            <a:off x="1092200" y="2755900"/>
            <a:ext cx="13512800" cy="23495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30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9" name="Program development in Jav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 development in Java</a:t>
            </a:r>
          </a:p>
        </p:txBody>
      </p:sp>
      <p:sp>
        <p:nvSpPr>
          <p:cNvPr id="850" name="is a three-step process, with feedbac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a three-step process, </a:t>
            </a:r>
            <a:r>
              <a:rPr i="1">
                <a:solidFill>
                  <a:srgbClr val="005493"/>
                </a:solidFill>
              </a:rPr>
              <a:t>with feedback</a:t>
            </a:r>
          </a:p>
          <a:p>
            <a:endParaRPr i="1">
              <a:solidFill>
                <a:srgbClr val="005493"/>
              </a:solidFill>
            </a:endParaRPr>
          </a:p>
          <a:p>
            <a:pPr>
              <a:defRPr>
                <a:solidFill>
                  <a:srgbClr val="005493"/>
                </a:solidFill>
              </a:defRPr>
            </a:pPr>
            <a:r>
              <a:t>1. EDIT your program</a:t>
            </a:r>
          </a:p>
          <a:p>
            <a:pPr lvl="1"/>
            <a:r>
              <a:t>Create it by typing on your computer's keyboard.</a:t>
            </a:r>
          </a:p>
          <a:p>
            <a:pPr lvl="1">
              <a:spcBef>
                <a:spcPts val="6200"/>
              </a:spcBef>
            </a:pPr>
            <a:r>
              <a:t>Result: a text file such as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Factors.java</a:t>
            </a:r>
            <a:r>
              <a:t>.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2. COMPILE it to create an executable file</a:t>
            </a:r>
          </a:p>
          <a:p>
            <a:pPr lvl="1"/>
            <a:r>
              <a:t>Use the Java compiler</a:t>
            </a:r>
          </a:p>
          <a:p>
            <a:pPr lvl="1"/>
            <a:r>
              <a:t>Result: a Java bytecode file file such as </a:t>
            </a:r>
            <a:r>
              <a:rPr sz="3300">
                <a:latin typeface="Helvetica"/>
                <a:ea typeface="Helvetica"/>
                <a:cs typeface="Helvetica"/>
                <a:sym typeface="Helvetica"/>
              </a:rPr>
              <a:t>Factors.class</a:t>
            </a:r>
          </a:p>
          <a:p>
            <a:pPr lvl="1">
              <a:spcBef>
                <a:spcPts val="6200"/>
              </a:spcBef>
            </a:pPr>
            <a:r>
              <a:t>Mistake? Go back to 1. to fix and recompile.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3. RUN your program</a:t>
            </a:r>
          </a:p>
          <a:p>
            <a:pPr lvl="1"/>
            <a:r>
              <a:t>Use the Java runtime.</a:t>
            </a:r>
          </a:p>
          <a:p>
            <a:pPr lvl="1"/>
            <a:r>
              <a:t>Result: your program’s output.</a:t>
            </a:r>
          </a:p>
          <a:p>
            <a:pPr lvl="1"/>
            <a:r>
              <a:t>Mistake? Go back to 1. to fix, recompile, and execute</a:t>
            </a:r>
          </a:p>
        </p:txBody>
      </p:sp>
      <p:sp>
        <p:nvSpPr>
          <p:cNvPr id="8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44628" y="13066304"/>
            <a:ext cx="304701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grpSp>
        <p:nvGrpSpPr>
          <p:cNvPr id="855" name="Group"/>
          <p:cNvGrpSpPr/>
          <p:nvPr/>
        </p:nvGrpSpPr>
        <p:grpSpPr>
          <a:xfrm>
            <a:off x="3898900" y="2705867"/>
            <a:ext cx="13690774" cy="9625834"/>
            <a:chOff x="0" y="0"/>
            <a:chExt cx="13690773" cy="9625832"/>
          </a:xfrm>
        </p:grpSpPr>
        <p:sp>
          <p:nvSpPr>
            <p:cNvPr id="852" name="Line"/>
            <p:cNvSpPr/>
            <p:nvPr/>
          </p:nvSpPr>
          <p:spPr>
            <a:xfrm>
              <a:off x="0" y="8978132"/>
              <a:ext cx="554898" cy="35765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a legal Java program that does the wrong thing"/>
            <p:cNvSpPr txBox="1"/>
            <p:nvPr/>
          </p:nvSpPr>
          <p:spPr>
            <a:xfrm>
              <a:off x="609600" y="9168632"/>
              <a:ext cx="707841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lnSpc>
                  <a:spcPts val="3000"/>
                </a:lnSpc>
                <a:spcBef>
                  <a:spcPts val="100"/>
                </a:spcBef>
                <a:tabLst>
                  <a:tab pos="1155700" algn="l"/>
                </a:tabLst>
                <a:defRPr sz="2400">
                  <a:solidFill>
                    <a:srgbClr val="8D3124"/>
                  </a:solidFill>
                </a:defRPr>
              </a:lvl1pPr>
            </a:lstStyle>
            <a:p>
              <a:r>
                <a:t>a legal Java program that does the wrong thing</a:t>
              </a:r>
            </a:p>
          </p:txBody>
        </p:sp>
        <p:sp>
          <p:nvSpPr>
            <p:cNvPr id="854" name="Line"/>
            <p:cNvSpPr/>
            <p:nvPr/>
          </p:nvSpPr>
          <p:spPr>
            <a:xfrm>
              <a:off x="3591851" y="-1"/>
              <a:ext cx="10098923" cy="875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0009" extrusionOk="0">
                  <a:moveTo>
                    <a:pt x="13978" y="20009"/>
                  </a:moveTo>
                  <a:cubicBezTo>
                    <a:pt x="18968" y="17864"/>
                    <a:pt x="21466" y="14209"/>
                    <a:pt x="21520" y="9725"/>
                  </a:cubicBezTo>
                  <a:cubicBezTo>
                    <a:pt x="21600" y="3213"/>
                    <a:pt x="16607" y="-1591"/>
                    <a:pt x="0" y="492"/>
                  </a:cubicBezTo>
                </a:path>
              </a:pathLst>
            </a:custGeom>
            <a:noFill/>
            <a:ln w="508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3902605" y="2755777"/>
            <a:ext cx="12632371" cy="6146924"/>
            <a:chOff x="0" y="0"/>
            <a:chExt cx="12632370" cy="6146922"/>
          </a:xfrm>
        </p:grpSpPr>
        <p:sp>
          <p:nvSpPr>
            <p:cNvPr id="856" name="Line"/>
            <p:cNvSpPr/>
            <p:nvPr/>
          </p:nvSpPr>
          <p:spPr>
            <a:xfrm>
              <a:off x="0" y="5499222"/>
              <a:ext cx="554898" cy="35765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not a legal Java program"/>
            <p:cNvSpPr txBox="1"/>
            <p:nvPr/>
          </p:nvSpPr>
          <p:spPr>
            <a:xfrm>
              <a:off x="606572" y="5689722"/>
              <a:ext cx="372382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lnSpc>
                  <a:spcPts val="3000"/>
                </a:lnSpc>
                <a:spcBef>
                  <a:spcPts val="100"/>
                </a:spcBef>
                <a:tabLst>
                  <a:tab pos="1155700" algn="l"/>
                </a:tabLst>
                <a:defRPr sz="2400">
                  <a:solidFill>
                    <a:srgbClr val="8D3124"/>
                  </a:solidFill>
                </a:defRPr>
              </a:lvl1pPr>
            </a:lstStyle>
            <a:p>
              <a:r>
                <a:t>not a legal Java program</a:t>
              </a:r>
            </a:p>
          </p:txBody>
        </p:sp>
        <p:sp>
          <p:nvSpPr>
            <p:cNvPr id="858" name="Line"/>
            <p:cNvSpPr/>
            <p:nvPr/>
          </p:nvSpPr>
          <p:spPr>
            <a:xfrm>
              <a:off x="3590394" y="0"/>
              <a:ext cx="9041977" cy="5274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18923" extrusionOk="0">
                  <a:moveTo>
                    <a:pt x="12850" y="18923"/>
                  </a:moveTo>
                  <a:cubicBezTo>
                    <a:pt x="18982" y="18916"/>
                    <a:pt x="21335" y="16136"/>
                    <a:pt x="21529" y="10587"/>
                  </a:cubicBezTo>
                  <a:cubicBezTo>
                    <a:pt x="21600" y="8554"/>
                    <a:pt x="18556" y="-2677"/>
                    <a:pt x="0" y="592"/>
                  </a:cubicBezTo>
                </a:path>
              </a:pathLst>
            </a:custGeom>
            <a:noFill/>
            <a:ln w="508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71" name="Group"/>
          <p:cNvGrpSpPr/>
          <p:nvPr/>
        </p:nvGrpSpPr>
        <p:grpSpPr>
          <a:xfrm>
            <a:off x="17729200" y="4790073"/>
            <a:ext cx="5181608" cy="4776553"/>
            <a:chOff x="0" y="0"/>
            <a:chExt cx="5181607" cy="4776551"/>
          </a:xfrm>
        </p:grpSpPr>
        <p:grpSp>
          <p:nvGrpSpPr>
            <p:cNvPr id="868" name="Group"/>
            <p:cNvGrpSpPr/>
            <p:nvPr/>
          </p:nvGrpSpPr>
          <p:grpSpPr>
            <a:xfrm>
              <a:off x="161916" y="0"/>
              <a:ext cx="5019692" cy="4776552"/>
              <a:chOff x="0" y="0"/>
              <a:chExt cx="5019690" cy="4776551"/>
            </a:xfrm>
          </p:grpSpPr>
          <p:sp>
            <p:nvSpPr>
              <p:cNvPr id="860" name="Circle"/>
              <p:cNvSpPr/>
              <p:nvPr/>
            </p:nvSpPr>
            <p:spPr>
              <a:xfrm>
                <a:off x="1642191" y="0"/>
                <a:ext cx="1786098" cy="1786097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1" name="Circle"/>
              <p:cNvSpPr/>
              <p:nvPr/>
            </p:nvSpPr>
            <p:spPr>
              <a:xfrm>
                <a:off x="0" y="2598724"/>
                <a:ext cx="1786097" cy="17860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2" name="Circle"/>
              <p:cNvSpPr/>
              <p:nvPr/>
            </p:nvSpPr>
            <p:spPr>
              <a:xfrm>
                <a:off x="3233593" y="2514076"/>
                <a:ext cx="1786098" cy="178609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9900" tIns="469900" rIns="469900" bIns="469900" numCol="1" anchor="t">
                <a:noAutofit/>
              </a:bodyPr>
              <a:lstStyle/>
              <a:p>
                <a:pPr marL="7224" marR="7224" algn="l" defTabSz="1295400">
                  <a:lnSpc>
                    <a:spcPct val="130000"/>
                  </a:lnSpc>
                  <a:tabLst/>
                  <a:defRPr sz="3000">
                    <a:uFill>
                      <a:solidFill>
                        <a:srgbClr val="0433FF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3" name="EDIT"/>
              <p:cNvSpPr txBox="1"/>
              <p:nvPr/>
            </p:nvSpPr>
            <p:spPr>
              <a:xfrm>
                <a:off x="1781148" y="651255"/>
                <a:ext cx="1551706" cy="445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ts val="3800"/>
                  </a:lnSpc>
                  <a:spcBef>
                    <a:spcPts val="100"/>
                  </a:spcBef>
                  <a:tabLst>
                    <a:tab pos="1155700" algn="l"/>
                  </a:tabLst>
                  <a:defRPr sz="30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</a:defRPr>
                </a:lvl1pPr>
              </a:lstStyle>
              <a:p>
                <a:r>
                  <a:t>EDIT</a:t>
                </a:r>
              </a:p>
            </p:txBody>
          </p:sp>
          <p:sp>
            <p:nvSpPr>
              <p:cNvPr id="864" name="Line"/>
              <p:cNvSpPr/>
              <p:nvPr/>
            </p:nvSpPr>
            <p:spPr>
              <a:xfrm rot="6422529">
                <a:off x="3355432" y="1258071"/>
                <a:ext cx="905744" cy="12538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5" name="Line"/>
              <p:cNvSpPr/>
              <p:nvPr/>
            </p:nvSpPr>
            <p:spPr>
              <a:xfrm>
                <a:off x="812630" y="1295130"/>
                <a:ext cx="905746" cy="1253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6" name="Line"/>
              <p:cNvSpPr/>
              <p:nvPr/>
            </p:nvSpPr>
            <p:spPr>
              <a:xfrm rot="14315253">
                <a:off x="2075232" y="3250857"/>
                <a:ext cx="1012629" cy="1437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024" y="8549"/>
                      <a:pt x="1855" y="17246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7" name="Line"/>
              <p:cNvSpPr/>
              <p:nvPr/>
            </p:nvSpPr>
            <p:spPr>
              <a:xfrm rot="10984387">
                <a:off x="1724989" y="1797229"/>
                <a:ext cx="905744" cy="12538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4168" y="8476"/>
                      <a:pt x="1895" y="17225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5493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69" name="COMPILE"/>
            <p:cNvSpPr txBox="1"/>
            <p:nvPr/>
          </p:nvSpPr>
          <p:spPr>
            <a:xfrm>
              <a:off x="0" y="3248090"/>
              <a:ext cx="2104921" cy="445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ts val="3800"/>
                </a:lnSpc>
                <a:spcBef>
                  <a:spcPts val="100"/>
                </a:spcBef>
                <a:tabLst>
                  <a:tab pos="1155700" algn="l"/>
                </a:tabLst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COMPILE</a:t>
              </a:r>
            </a:p>
          </p:txBody>
        </p:sp>
        <p:sp>
          <p:nvSpPr>
            <p:cNvPr id="870" name="RUN"/>
            <p:cNvSpPr txBox="1"/>
            <p:nvPr/>
          </p:nvSpPr>
          <p:spPr>
            <a:xfrm>
              <a:off x="3508200" y="3153639"/>
              <a:ext cx="1551704" cy="445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ts val="3800"/>
                </a:lnSpc>
                <a:spcBef>
                  <a:spcPts val="100"/>
                </a:spcBef>
                <a:tabLst>
                  <a:tab pos="1155700" algn="l"/>
                </a:tabLst>
                <a:defRPr sz="30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t>RUN</a:t>
              </a:r>
            </a:p>
          </p:txBody>
        </p:sp>
      </p:grpSp>
      <p:sp>
        <p:nvSpPr>
          <p:cNvPr id="872" name="[This slide intentionally repeated from previous lecture, for emphasis]"/>
          <p:cNvSpPr txBox="1"/>
          <p:nvPr/>
        </p:nvSpPr>
        <p:spPr>
          <a:xfrm>
            <a:off x="12319000" y="12979400"/>
            <a:ext cx="10769600" cy="660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>
            <a:spAutoFit/>
          </a:bodyPr>
          <a:lstStyle>
            <a:lvl1pPr algn="l">
              <a:lnSpc>
                <a:spcPts val="3000"/>
              </a:lnSpc>
              <a:spcBef>
                <a:spcPts val="100"/>
              </a:spcBef>
              <a:tabLst>
                <a:tab pos="1155700" algn="l"/>
              </a:tabLst>
              <a:defRPr sz="2400">
                <a:solidFill>
                  <a:srgbClr val="005493"/>
                </a:solidFill>
              </a:defRPr>
            </a:lvl1pPr>
          </a:lstStyle>
          <a:p>
            <a:r>
              <a:t>[This slide intentionally repeated from previous lecture, for emphasis]</a:t>
            </a:r>
          </a:p>
        </p:txBody>
      </p:sp>
      <p:pic>
        <p:nvPicPr>
          <p:cNvPr id="873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8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50">
                                            <p:txEl>
                                              <p:charRg st="445" end="4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" grpId="0" animBg="1" advAuto="0"/>
      <p:bldP spid="847" grpId="0" animBg="1" advAuto="0"/>
      <p:bldP spid="848" grpId="0" animBg="1" advAuto="0"/>
      <p:bldP spid="850" grpId="0" build="p" animBg="1" advAuto="0"/>
      <p:bldP spid="855" grpId="0" animBg="1" advAuto="0"/>
      <p:bldP spid="859" grpId="0" animBg="1" advAuto="0"/>
      <p:bldP spid="871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Debugging a program: where we left 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where we left off</a:t>
            </a:r>
          </a:p>
        </p:txBody>
      </p:sp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877" name="public class Factors…"/>
          <p:cNvSpPr txBox="1"/>
          <p:nvPr/>
        </p:nvSpPr>
        <p:spPr>
          <a:xfrm>
            <a:off x="12259735" y="4597630"/>
            <a:ext cx="10502901" cy="874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public static void main(String[] args)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long N = Long.parseLong(args[0])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for ( int i = 2; i &lt; N; i++)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while (N % i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{  System.out.print(i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   N = N / i;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if (N &gt; 1) System.out.println(N);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   else       System.out.println();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878" name="% java Factors 98…"/>
          <p:cNvSpPr/>
          <p:nvPr/>
        </p:nvSpPr>
        <p:spPr>
          <a:xfrm>
            <a:off x="1270000" y="3816350"/>
            <a:ext cx="4368800" cy="1384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2 7 7% </a:t>
            </a:r>
          </a:p>
        </p:txBody>
      </p:sp>
      <p:sp>
        <p:nvSpPr>
          <p:cNvPr id="879" name="% javac Factors.java…"/>
          <p:cNvSpPr/>
          <p:nvPr/>
        </p:nvSpPr>
        <p:spPr>
          <a:xfrm>
            <a:off x="1377950" y="10288848"/>
            <a:ext cx="4762500" cy="3046152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javac Factors.java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2 7 7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3757208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2 2 2 7 13 13 397 </a:t>
            </a:r>
          </a:p>
        </p:txBody>
      </p:sp>
      <p:pic>
        <p:nvPicPr>
          <p:cNvPr id="880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Problem: Factor a large integer N.…"/>
          <p:cNvSpPr txBox="1"/>
          <p:nvPr/>
        </p:nvSpPr>
        <p:spPr>
          <a:xfrm>
            <a:off x="1270000" y="1778000"/>
            <a:ext cx="9740900" cy="190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Problem:</a:t>
            </a:r>
            <a:r>
              <a:t> Factor a large integer </a:t>
            </a:r>
            <a:r>
              <a:rPr i="1"/>
              <a:t>N</a:t>
            </a:r>
            <a:r>
              <a:t>.</a:t>
            </a:r>
          </a:p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Application:</a:t>
            </a:r>
            <a:r>
              <a:t> Cryptography.</a:t>
            </a:r>
          </a:p>
        </p:txBody>
      </p:sp>
      <p:sp>
        <p:nvSpPr>
          <p:cNvPr id="883" name="Method…"/>
          <p:cNvSpPr txBox="1"/>
          <p:nvPr/>
        </p:nvSpPr>
        <p:spPr>
          <a:xfrm>
            <a:off x="1120371" y="5675283"/>
            <a:ext cx="9740900" cy="4357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51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 dirty="0">
                <a:uFill>
                  <a:solidFill>
                    <a:srgbClr val="005493"/>
                  </a:solidFill>
                </a:uFill>
              </a:rPr>
              <a:t>Method 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51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>
                <a:uFill>
                  <a:solidFill>
                    <a:srgbClr val="000000"/>
                  </a:solidFill>
                </a:uFill>
              </a:rPr>
              <a:t>Consider each integer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less than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endParaRPr dirty="0"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51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>
                <a:uFill>
                  <a:solidFill>
                    <a:srgbClr val="000000"/>
                  </a:solidFill>
                </a:uFill>
              </a:rPr>
              <a:t>While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divides N evenly</a:t>
            </a:r>
            <a:br>
              <a:rPr dirty="0">
                <a:uFill>
                  <a:solidFill>
                    <a:srgbClr val="000000"/>
                  </a:solidFill>
                </a:uFill>
              </a:rPr>
            </a:br>
            <a:r>
              <a:rPr dirty="0">
                <a:uFill>
                  <a:solidFill>
                    <a:srgbClr val="000000"/>
                  </a:solidFill>
                </a:uFill>
              </a:rPr>
              <a:t>     print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(it is a factor of </a:t>
            </a:r>
            <a:r>
              <a:rPr i="1" spc="360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)</a:t>
            </a:r>
            <a:br>
              <a:rPr dirty="0">
                <a:uFill>
                  <a:solidFill>
                    <a:srgbClr val="000000"/>
                  </a:solidFill>
                </a:uFill>
              </a:rPr>
            </a:br>
            <a:r>
              <a:rPr dirty="0">
                <a:uFill>
                  <a:solidFill>
                    <a:srgbClr val="000000"/>
                  </a:solidFill>
                </a:uFill>
              </a:rPr>
              <a:t>     replace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/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 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" grpId="0" build="p" bldLvl="5" animBg="1" advAuto="0"/>
      <p:bldP spid="879" grpId="0" build="p" bldLvl="5" animBg="1" advAuto="0"/>
      <p:bldP spid="883" grpId="0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ebugging a program: performanc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performance analysis</a:t>
            </a:r>
            <a:r>
              <a:rPr lang="en-US" dirty="0"/>
              <a:t> – counting operations</a:t>
            </a:r>
            <a:endParaRPr dirty="0"/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913" name="public class Factors…"/>
          <p:cNvSpPr txBox="1"/>
          <p:nvPr/>
        </p:nvSpPr>
        <p:spPr>
          <a:xfrm>
            <a:off x="11055637" y="1778000"/>
            <a:ext cx="8120263" cy="90458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for ( int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= 2;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&lt;= n/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if (n &gt; 1)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else      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914" name="Q. How large an integer can I factor?"/>
          <p:cNvSpPr txBox="1"/>
          <p:nvPr/>
        </p:nvSpPr>
        <p:spPr>
          <a:xfrm>
            <a:off x="1270000" y="1777999"/>
            <a:ext cx="8851900" cy="2676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 </a:t>
            </a:r>
            <a:r>
              <a:rPr dirty="0"/>
              <a:t>How large an integer</a:t>
            </a:r>
            <a:r>
              <a:rPr lang="en-US" dirty="0"/>
              <a:t> n,</a:t>
            </a:r>
            <a:r>
              <a:rPr dirty="0"/>
              <a:t> can I factor?</a:t>
            </a:r>
            <a:r>
              <a:rPr lang="en-US" dirty="0"/>
              <a:t> </a:t>
            </a:r>
          </a:p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lang="en-US" dirty="0"/>
              <a:t>count the total operations if n = 24</a:t>
            </a:r>
            <a:endParaRPr dirty="0"/>
          </a:p>
        </p:txBody>
      </p:sp>
      <p:sp>
        <p:nvSpPr>
          <p:cNvPr id="917" name="Lesson. Performance matters!"/>
          <p:cNvSpPr txBox="1"/>
          <p:nvPr/>
        </p:nvSpPr>
        <p:spPr>
          <a:xfrm>
            <a:off x="1227014" y="11756292"/>
            <a:ext cx="1886634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lang="en-US" dirty="0">
                <a:solidFill>
                  <a:srgbClr val="005493"/>
                </a:solidFill>
              </a:rPr>
              <a:t>Important</a:t>
            </a:r>
            <a:r>
              <a:rPr dirty="0">
                <a:solidFill>
                  <a:srgbClr val="005493"/>
                </a:solidFill>
              </a:rPr>
              <a:t>. </a:t>
            </a:r>
            <a:r>
              <a:rPr dirty="0"/>
              <a:t>Performance </a:t>
            </a:r>
            <a:r>
              <a:rPr lang="en-US" dirty="0"/>
              <a:t>of the algorithm is related to number of operations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F75E7-0C5E-4004-AB55-2F7EAB4EE035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4.1o</a:t>
            </a:r>
          </a:p>
        </p:txBody>
      </p:sp>
    </p:spTree>
    <p:extLst>
      <p:ext uri="{BB962C8B-B14F-4D97-AF65-F5344CB8AC3E}">
        <p14:creationId xmlns:p14="http://schemas.microsoft.com/office/powerpoint/2010/main" val="25312506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Debugging a program: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performance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887" name="public class Factors…"/>
          <p:cNvSpPr txBox="1"/>
          <p:nvPr/>
        </p:nvSpPr>
        <p:spPr>
          <a:xfrm>
            <a:off x="12445999" y="3815080"/>
            <a:ext cx="10629901" cy="9845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for ( int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 2;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&lt;  N     ;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if (n &gt; 1)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   else       </a:t>
            </a:r>
            <a:r>
              <a:rPr sz="30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3000" dirty="0">
                <a:uFill>
                  <a:solidFill>
                    <a:srgbClr val="000000"/>
                  </a:solidFill>
                </a:uFill>
              </a:rPr>
              <a:t>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pic>
        <p:nvPicPr>
          <p:cNvPr id="888" name="ar123514941187723.png" descr="ar123514941187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265" y="1536700"/>
            <a:ext cx="4255890" cy="2832101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Method…"/>
          <p:cNvSpPr txBox="1"/>
          <p:nvPr/>
        </p:nvSpPr>
        <p:spPr>
          <a:xfrm>
            <a:off x="1270000" y="5359400"/>
            <a:ext cx="9740900" cy="3860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51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</a:defRPr>
            </a:pPr>
            <a:r>
              <a:rPr dirty="0">
                <a:uFill>
                  <a:solidFill>
                    <a:srgbClr val="005493"/>
                  </a:solidFill>
                </a:uFill>
              </a:rPr>
              <a:t>Method 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51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>
                <a:uFill>
                  <a:solidFill>
                    <a:srgbClr val="000000"/>
                  </a:solidFill>
                </a:uFill>
              </a:rPr>
              <a:t>Consider each integer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less than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endParaRPr dirty="0">
              <a:uFill>
                <a:solidFill>
                  <a:srgbClr val="000000"/>
                </a:solidFill>
              </a:uFill>
            </a:endParaRPr>
          </a:p>
          <a:p>
            <a:pPr marL="392079" lvl="1" indent="-303179" algn="l">
              <a:lnSpc>
                <a:spcPts val="51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rPr dirty="0">
                <a:uFill>
                  <a:solidFill>
                    <a:srgbClr val="000000"/>
                  </a:solidFill>
                </a:uFill>
              </a:rPr>
              <a:t>While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divides n evenly</a:t>
            </a:r>
            <a:br>
              <a:rPr dirty="0">
                <a:uFill>
                  <a:solidFill>
                    <a:srgbClr val="000000"/>
                  </a:solidFill>
                </a:uFill>
              </a:rPr>
            </a:br>
            <a:r>
              <a:rPr dirty="0">
                <a:uFill>
                  <a:solidFill>
                    <a:srgbClr val="000000"/>
                  </a:solidFill>
                </a:uFill>
              </a:rPr>
              <a:t>     print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(it is a factor of </a:t>
            </a:r>
            <a:r>
              <a:rPr i="1" spc="360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)</a:t>
            </a:r>
            <a:br>
              <a:rPr dirty="0">
                <a:uFill>
                  <a:solidFill>
                    <a:srgbClr val="000000"/>
                  </a:solidFill>
                </a:uFill>
              </a:rPr>
            </a:br>
            <a:r>
              <a:rPr dirty="0">
                <a:uFill>
                  <a:solidFill>
                    <a:srgbClr val="000000"/>
                  </a:solidFill>
                </a:uFill>
              </a:rPr>
              <a:t>     replace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/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 .</a:t>
            </a:r>
          </a:p>
        </p:txBody>
      </p:sp>
      <p:sp>
        <p:nvSpPr>
          <p:cNvPr id="890" name="Is your working Java program fast enough to solve your problem?…"/>
          <p:cNvSpPr txBox="1"/>
          <p:nvPr/>
        </p:nvSpPr>
        <p:spPr>
          <a:xfrm>
            <a:off x="1270000" y="1778000"/>
            <a:ext cx="15303500" cy="3200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Is your working Java program fast enough to solve your problem?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You need to test it on increasing problem sizes to find out.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May need to change the algorithm to fix it.</a:t>
            </a:r>
          </a:p>
          <a:p>
            <a:pPr marL="392079" lvl="1" indent="-303179" algn="l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/>
            </a:pPr>
            <a:r>
              <a:t>Repeat.</a:t>
            </a:r>
          </a:p>
        </p:txBody>
      </p:sp>
      <p:sp>
        <p:nvSpPr>
          <p:cNvPr id="891" name="Line"/>
          <p:cNvSpPr/>
          <p:nvPr/>
        </p:nvSpPr>
        <p:spPr>
          <a:xfrm>
            <a:off x="578719" y="3008282"/>
            <a:ext cx="1007922" cy="144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937" h="20986" extrusionOk="0">
                <a:moveTo>
                  <a:pt x="14937" y="20973"/>
                </a:moveTo>
                <a:cubicBezTo>
                  <a:pt x="-6663" y="21594"/>
                  <a:pt x="-3220" y="-6"/>
                  <a:pt x="14937" y="0"/>
                </a:cubicBezTo>
              </a:path>
            </a:pathLst>
          </a:custGeom>
          <a:ln w="50800">
            <a:solidFill>
              <a:srgbClr val="8D3124"/>
            </a:solidFill>
            <a:miter lim="400000"/>
            <a:tailEnd type="stealth"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2" name="% java Factors 11111111…"/>
          <p:cNvSpPr/>
          <p:nvPr/>
        </p:nvSpPr>
        <p:spPr>
          <a:xfrm>
            <a:off x="3886200" y="9436100"/>
            <a:ext cx="7073900" cy="3746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11111111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11 73 101 137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11111111111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21649 513239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11111111111111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11 239 4649 909091</a:t>
            </a:r>
          </a:p>
          <a:p>
            <a:pPr marL="7224" marR="7224" algn="l" defTabSz="1295400">
              <a:lnSpc>
                <a:spcPct val="130000"/>
              </a:lnSpc>
              <a:tabLst/>
              <a:defRPr sz="24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11111111111111111 2071723</a:t>
            </a:r>
          </a:p>
        </p:txBody>
      </p:sp>
      <p:grpSp>
        <p:nvGrpSpPr>
          <p:cNvPr id="895" name="Group"/>
          <p:cNvGrpSpPr/>
          <p:nvPr/>
        </p:nvGrpSpPr>
        <p:grpSpPr>
          <a:xfrm>
            <a:off x="253230" y="12351544"/>
            <a:ext cx="3875616" cy="812801"/>
            <a:chOff x="27798" y="0"/>
            <a:chExt cx="3875614" cy="812800"/>
          </a:xfrm>
        </p:grpSpPr>
        <p:sp>
          <p:nvSpPr>
            <p:cNvPr id="893" name="might work,…"/>
            <p:cNvSpPr txBox="1"/>
            <p:nvPr/>
          </p:nvSpPr>
          <p:spPr>
            <a:xfrm>
              <a:off x="27798" y="0"/>
              <a:ext cx="2615060" cy="812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28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might work,</a:t>
              </a:r>
            </a:p>
            <a:p>
              <a:pPr>
                <a:lnSpc>
                  <a:spcPts val="28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t>but way too slow</a:t>
              </a:r>
            </a:p>
          </p:txBody>
        </p:sp>
        <p:sp>
          <p:nvSpPr>
            <p:cNvPr id="894" name="Line"/>
            <p:cNvSpPr/>
            <p:nvPr/>
          </p:nvSpPr>
          <p:spPr>
            <a:xfrm flipH="1">
              <a:off x="2568370" y="350503"/>
              <a:ext cx="1335044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5600699" y="13066304"/>
            <a:ext cx="5359401" cy="711200"/>
            <a:chOff x="-38100" y="633004"/>
            <a:chExt cx="5359400" cy="711200"/>
          </a:xfrm>
        </p:grpSpPr>
        <p:sp>
          <p:nvSpPr>
            <p:cNvPr id="896" name="immediate"/>
            <p:cNvSpPr txBox="1"/>
            <p:nvPr/>
          </p:nvSpPr>
          <p:spPr>
            <a:xfrm>
              <a:off x="3060700" y="633004"/>
              <a:ext cx="22606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 algn="l">
                <a:lnSpc>
                  <a:spcPts val="33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rPr dirty="0"/>
                <a:t>immediate</a:t>
              </a:r>
            </a:p>
          </p:txBody>
        </p:sp>
        <p:sp>
          <p:nvSpPr>
            <p:cNvPr id="897" name="Line"/>
            <p:cNvSpPr/>
            <p:nvPr/>
          </p:nvSpPr>
          <p:spPr>
            <a:xfrm>
              <a:off x="2236202" y="1030628"/>
              <a:ext cx="824499" cy="1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5363222357"/>
            <p:cNvSpPr txBox="1"/>
            <p:nvPr/>
          </p:nvSpPr>
          <p:spPr>
            <a:xfrm>
              <a:off x="-38100" y="721904"/>
              <a:ext cx="2099203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28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5363222357</a:t>
              </a:r>
            </a:p>
          </p:txBody>
        </p:sp>
      </p:grpSp>
      <p:grpSp>
        <p:nvGrpSpPr>
          <p:cNvPr id="904" name="Group"/>
          <p:cNvGrpSpPr/>
          <p:nvPr/>
        </p:nvGrpSpPr>
        <p:grpSpPr>
          <a:xfrm>
            <a:off x="18313400" y="7213600"/>
            <a:ext cx="5386728" cy="1802131"/>
            <a:chOff x="0" y="0"/>
            <a:chExt cx="4813300" cy="1802130"/>
          </a:xfrm>
        </p:grpSpPr>
        <p:sp>
          <p:nvSpPr>
            <p:cNvPr id="900" name="= n/i"/>
            <p:cNvSpPr txBox="1"/>
            <p:nvPr/>
          </p:nvSpPr>
          <p:spPr>
            <a:xfrm>
              <a:off x="368300" y="101600"/>
              <a:ext cx="1193286" cy="774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7224" marR="7224" algn="l" defTabSz="1295400">
                <a:lnSpc>
                  <a:spcPct val="130000"/>
                </a:lnSpc>
                <a:tabLst/>
                <a:defRPr sz="44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= n/i</a:t>
              </a:r>
            </a:p>
          </p:txBody>
        </p:sp>
        <p:sp>
          <p:nvSpPr>
            <p:cNvPr id="901" name="implementthe change"/>
            <p:cNvSpPr txBox="1"/>
            <p:nvPr/>
          </p:nvSpPr>
          <p:spPr>
            <a:xfrm>
              <a:off x="2387600" y="673100"/>
              <a:ext cx="2374900" cy="1129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2506" marR="82506" algn="l">
                <a:lnSpc>
                  <a:spcPts val="33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rPr lang="en-US" dirty="0"/>
                <a:t>I</a:t>
              </a:r>
              <a:r>
                <a:rPr dirty="0"/>
                <a:t>mplement</a:t>
              </a:r>
              <a:r>
                <a:rPr lang="en-US" dirty="0"/>
                <a:t> </a:t>
              </a:r>
              <a:r>
                <a:rPr dirty="0"/>
                <a:t>the change</a:t>
              </a:r>
            </a:p>
          </p:txBody>
        </p:sp>
        <p:sp>
          <p:nvSpPr>
            <p:cNvPr id="902" name="Line"/>
            <p:cNvSpPr/>
            <p:nvPr/>
          </p:nvSpPr>
          <p:spPr>
            <a:xfrm>
              <a:off x="1871729" y="855860"/>
              <a:ext cx="683023" cy="322462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Rounded Rectangle"/>
            <p:cNvSpPr/>
            <p:nvPr/>
          </p:nvSpPr>
          <p:spPr>
            <a:xfrm>
              <a:off x="0" y="0"/>
              <a:ext cx="4813300" cy="1651000"/>
            </a:xfrm>
            <a:prstGeom prst="roundRect">
              <a:avLst>
                <a:gd name="adj" fmla="val 28313"/>
              </a:avLst>
            </a:prstGeom>
            <a:noFill/>
            <a:ln w="508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09" name="Group"/>
          <p:cNvGrpSpPr/>
          <p:nvPr/>
        </p:nvGrpSpPr>
        <p:grpSpPr>
          <a:xfrm>
            <a:off x="3835400" y="4978400"/>
            <a:ext cx="8293100" cy="3238500"/>
            <a:chOff x="0" y="0"/>
            <a:chExt cx="8293100" cy="3238500"/>
          </a:xfrm>
        </p:grpSpPr>
        <p:sp>
          <p:nvSpPr>
            <p:cNvPr id="905" name="change the algorithm: no need to check when i∙i&gt;n since all smaller factors already checked"/>
            <p:cNvSpPr txBox="1"/>
            <p:nvPr/>
          </p:nvSpPr>
          <p:spPr>
            <a:xfrm>
              <a:off x="0" y="0"/>
              <a:ext cx="8293100" cy="11684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2506" marR="82506">
                <a:lnSpc>
                  <a:spcPts val="3600"/>
                </a:lnSpc>
                <a:buClr>
                  <a:srgbClr val="D81E00"/>
                </a:buClr>
                <a:buFont typeface="Comic Sans MS"/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pPr>
              <a:r>
                <a:t>change the </a:t>
              </a:r>
              <a:r>
                <a:rPr i="1"/>
                <a:t>algorithm</a:t>
              </a:r>
              <a:r>
                <a:t>: no need to check when </a:t>
              </a:r>
              <a:r>
                <a:rPr i="1"/>
                <a:t>i</a:t>
              </a:r>
              <a:r>
                <a:t>∙</a:t>
              </a:r>
              <a:r>
                <a:rPr i="1" spc="566"/>
                <a:t>i</a:t>
              </a:r>
              <a:r>
                <a:t>&gt;</a:t>
              </a:r>
              <a:r>
                <a:rPr i="1"/>
                <a:t>n</a:t>
              </a:r>
              <a:r>
                <a:t> since all smaller factors already checked</a:t>
              </a:r>
            </a:p>
          </p:txBody>
        </p:sp>
        <p:sp>
          <p:nvSpPr>
            <p:cNvPr id="906" name="≤ n/i"/>
            <p:cNvSpPr txBox="1"/>
            <p:nvPr/>
          </p:nvSpPr>
          <p:spPr>
            <a:xfrm>
              <a:off x="5086350" y="2358200"/>
              <a:ext cx="2758889" cy="825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algn="l">
                <a:lnSpc>
                  <a:spcPts val="5700"/>
                </a:lnSpc>
                <a:spcBef>
                  <a:spcPts val="1800"/>
                </a:spcBef>
                <a:tabLst>
                  <a:tab pos="2476500" algn="l"/>
                </a:tabLst>
                <a:defRPr sz="4100">
                  <a:solidFill>
                    <a:srgbClr val="8D3124"/>
                  </a:solidFill>
                </a:defRPr>
              </a:pPr>
              <a:r>
                <a:rPr dirty="0">
                  <a:uFill>
                    <a:solidFill>
                      <a:srgbClr val="8D3124"/>
                    </a:solidFill>
                  </a:uFill>
                </a:rPr>
                <a:t>≤ </a:t>
              </a:r>
              <a:r>
                <a:rPr i="1" dirty="0">
                  <a:uFill>
                    <a:solidFill>
                      <a:srgbClr val="8D3124"/>
                    </a:solidFill>
                  </a:uFill>
                </a:rPr>
                <a:t>n</a:t>
              </a:r>
              <a:r>
                <a:rPr dirty="0">
                  <a:uFill>
                    <a:solidFill>
                      <a:srgbClr val="8D3124"/>
                    </a:solidFill>
                  </a:uFill>
                </a:rPr>
                <a:t>/</a:t>
              </a:r>
              <a:r>
                <a:rPr i="1" dirty="0" err="1">
                  <a:uFill>
                    <a:solidFill>
                      <a:srgbClr val="8D3124"/>
                    </a:solidFill>
                  </a:uFill>
                </a:rPr>
                <a:t>i</a:t>
              </a:r>
              <a:r>
                <a:rPr i="1" dirty="0">
                  <a:uFill>
                    <a:solidFill>
                      <a:srgbClr val="8D3124"/>
                    </a:solidFill>
                  </a:uFill>
                </a:rPr>
                <a:t>        </a:t>
              </a:r>
            </a:p>
          </p:txBody>
        </p:sp>
        <p:sp>
          <p:nvSpPr>
            <p:cNvPr id="907" name="Line"/>
            <p:cNvSpPr/>
            <p:nvPr/>
          </p:nvSpPr>
          <p:spPr>
            <a:xfrm flipV="1">
              <a:off x="4143176" y="979354"/>
              <a:ext cx="1" cy="426194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Rounded Rectangle"/>
            <p:cNvSpPr/>
            <p:nvPr/>
          </p:nvSpPr>
          <p:spPr>
            <a:xfrm>
              <a:off x="4512233" y="2578100"/>
              <a:ext cx="2209800" cy="660400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lnSpc>
                  <a:spcPts val="3100"/>
                </a:lnSpc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" grpId="0" animBg="1" advAuto="0"/>
      <p:bldP spid="890" grpId="0" build="p" bldLvl="5" animBg="1" advAuto="0"/>
      <p:bldP spid="891" grpId="0" animBg="1" advAuto="0"/>
      <p:bldP spid="892" grpId="0" build="p" bldLvl="5" animBg="1" advAuto="0"/>
      <p:bldP spid="895" grpId="0" animBg="1" advAuto="0"/>
      <p:bldP spid="899" grpId="0" animBg="1" advAuto="0"/>
      <p:bldP spid="904" grpId="0" animBg="1" advAuto="0"/>
      <p:bldP spid="909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ebugging a program: performanc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Quiz. Generating test cases</a:t>
            </a:r>
            <a:endParaRPr dirty="0"/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913" name="public class Factors…"/>
          <p:cNvSpPr txBox="1"/>
          <p:nvPr/>
        </p:nvSpPr>
        <p:spPr>
          <a:xfrm>
            <a:off x="12939659" y="1777999"/>
            <a:ext cx="8120263" cy="6054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if (a &gt; b)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if (a &gt; c)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  max = a;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else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  max = c;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else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if (b &gt; c)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  max = b;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else 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  max = c;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sz="2700" dirty="0"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914" name="Q. How large an integer can I factor?"/>
          <p:cNvSpPr txBox="1"/>
          <p:nvPr/>
        </p:nvSpPr>
        <p:spPr>
          <a:xfrm>
            <a:off x="1146195" y="1689009"/>
            <a:ext cx="11074400" cy="2676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 </a:t>
            </a:r>
            <a:r>
              <a:rPr lang="en-US" dirty="0"/>
              <a:t>Consider the code that is intended to find the max of 3 integers. Generate test cases to assure that all possibilities are tested. </a:t>
            </a:r>
            <a:endParaRPr dirty="0"/>
          </a:p>
        </p:txBody>
      </p:sp>
      <p:sp>
        <p:nvSpPr>
          <p:cNvPr id="917" name="Lesson. Performance matters!"/>
          <p:cNvSpPr txBox="1"/>
          <p:nvPr/>
        </p:nvSpPr>
        <p:spPr>
          <a:xfrm>
            <a:off x="1227013" y="11756292"/>
            <a:ext cx="21030313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lang="en-US" dirty="0">
                <a:solidFill>
                  <a:srgbClr val="005493"/>
                </a:solidFill>
              </a:rPr>
              <a:t>Important</a:t>
            </a:r>
            <a:r>
              <a:rPr dirty="0">
                <a:solidFill>
                  <a:srgbClr val="005493"/>
                </a:solidFill>
              </a:rPr>
              <a:t>. </a:t>
            </a:r>
            <a:r>
              <a:rPr lang="en-US" dirty="0"/>
              <a:t>To test your code properly, always generate enough test cases that can cover all cases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F75E7-0C5E-4004-AB55-2F7EAB4EE035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4.1m</a:t>
            </a:r>
          </a:p>
        </p:txBody>
      </p:sp>
      <p:sp>
        <p:nvSpPr>
          <p:cNvPr id="14" name="public class Factors…">
            <a:extLst>
              <a:ext uri="{FF2B5EF4-FFF2-40B4-BE49-F238E27FC236}">
                <a16:creationId xmlns:a16="http://schemas.microsoft.com/office/drawing/2014/main" id="{0411D333-69B0-4B0E-B671-87953650E876}"/>
              </a:ext>
            </a:extLst>
          </p:cNvPr>
          <p:cNvSpPr txBox="1"/>
          <p:nvPr/>
        </p:nvSpPr>
        <p:spPr>
          <a:xfrm>
            <a:off x="1270000" y="4535294"/>
            <a:ext cx="8120263" cy="65528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Possible test cases. (not all of them)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a	b			c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0	0			0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0	0			1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0	1			0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0	1			1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1	0			0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1	0			1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1	1			0</a:t>
            </a:r>
          </a:p>
          <a:p>
            <a:pPr marL="6350" marR="6350">
              <a:lnSpc>
                <a:spcPct val="120000"/>
              </a:lnSpc>
              <a:buClr>
                <a:srgbClr val="000000"/>
              </a:buClr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US" sz="27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US" sz="2700" dirty="0">
              <a:uFill>
                <a:solidFill>
                  <a:srgbClr val="000000"/>
                </a:solidFill>
              </a:uFill>
            </a:endParaRP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sz="2700" dirty="0"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5417831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animBg="1" advAuto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ebugging a program: performanc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Quiz. Scope of variables</a:t>
            </a:r>
            <a:endParaRPr dirty="0"/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913" name="public class Factors…"/>
          <p:cNvSpPr txBox="1"/>
          <p:nvPr/>
        </p:nvSpPr>
        <p:spPr>
          <a:xfrm>
            <a:off x="12939659" y="1777999"/>
            <a:ext cx="8120263" cy="95444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public static void main(String[]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long n =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Long.parseLong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args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for ( int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= 2;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&lt;= n/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while (n %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int num = </a:t>
            </a:r>
            <a:r>
              <a:rPr lang="en-US"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</a:t>
            </a:r>
            <a:r>
              <a:rPr lang="en-US" sz="2700" dirty="0">
                <a:uFill>
                  <a:solidFill>
                    <a:srgbClr val="000000"/>
                  </a:solidFill>
                </a:uFill>
              </a:rPr>
              <a:t>num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   n = n / </a:t>
            </a:r>
            <a:r>
              <a:rPr lang="en-US"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if (n &gt; 1)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else      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System.out.println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914" name="Q. How large an integer can I factor?"/>
          <p:cNvSpPr txBox="1"/>
          <p:nvPr/>
        </p:nvSpPr>
        <p:spPr>
          <a:xfrm>
            <a:off x="1270000" y="1777999"/>
            <a:ext cx="11074400" cy="2676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 </a:t>
            </a:r>
            <a:r>
              <a:rPr lang="en-US" dirty="0"/>
              <a:t>For each of the variables in the code, identify the scope of each variable</a:t>
            </a:r>
            <a:endParaRPr dirty="0"/>
          </a:p>
        </p:txBody>
      </p:sp>
      <p:sp>
        <p:nvSpPr>
          <p:cNvPr id="917" name="Lesson. Performance matters!"/>
          <p:cNvSpPr txBox="1"/>
          <p:nvPr/>
        </p:nvSpPr>
        <p:spPr>
          <a:xfrm>
            <a:off x="1227013" y="11756292"/>
            <a:ext cx="21030313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 lang="en-US" dirty="0">
                <a:solidFill>
                  <a:srgbClr val="005493"/>
                </a:solidFill>
              </a:rPr>
              <a:t>Caution</a:t>
            </a:r>
            <a:r>
              <a:rPr dirty="0">
                <a:solidFill>
                  <a:srgbClr val="005493"/>
                </a:solidFill>
              </a:rPr>
              <a:t>. </a:t>
            </a:r>
            <a:r>
              <a:rPr lang="en-US" dirty="0"/>
              <a:t>Not understanding scope of a variable might lead to many wasted debugging hours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F75E7-0C5E-4004-AB55-2F7EAB4EE035}"/>
              </a:ext>
            </a:extLst>
          </p:cNvPr>
          <p:cNvSpPr txBox="1"/>
          <p:nvPr/>
        </p:nvSpPr>
        <p:spPr>
          <a:xfrm>
            <a:off x="21059922" y="656848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4.1n</a:t>
            </a:r>
          </a:p>
        </p:txBody>
      </p:sp>
      <p:sp>
        <p:nvSpPr>
          <p:cNvPr id="8" name="experts are still trying to develop better algorithms for this problem">
            <a:extLst>
              <a:ext uri="{FF2B5EF4-FFF2-40B4-BE49-F238E27FC236}">
                <a16:creationId xmlns:a16="http://schemas.microsoft.com/office/drawing/2014/main" id="{727310E3-F67E-4B85-990E-75F992BF6EB0}"/>
              </a:ext>
            </a:extLst>
          </p:cNvPr>
          <p:cNvSpPr txBox="1"/>
          <p:nvPr/>
        </p:nvSpPr>
        <p:spPr>
          <a:xfrm>
            <a:off x="7052805" y="4111156"/>
            <a:ext cx="4581238" cy="509242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ts val="3500"/>
              </a:lnSpc>
              <a:buClr>
                <a:srgbClr val="606060"/>
              </a:buClr>
              <a:buFont typeface="Comic Sans MS"/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lvl1pPr>
          </a:lstStyle>
          <a:p>
            <a:r>
              <a:rPr lang="en-US" dirty="0"/>
              <a:t>Scope is n is the main program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BA138BF5-08E0-4CE2-82AE-7596126F5B52}"/>
              </a:ext>
            </a:extLst>
          </p:cNvPr>
          <p:cNvSpPr/>
          <p:nvPr/>
        </p:nvSpPr>
        <p:spPr>
          <a:xfrm flipH="1">
            <a:off x="11832982" y="4365777"/>
            <a:ext cx="1695979" cy="0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miter lim="400000"/>
            <a:head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experts are still trying to develop better algorithms for this problem">
            <a:extLst>
              <a:ext uri="{FF2B5EF4-FFF2-40B4-BE49-F238E27FC236}">
                <a16:creationId xmlns:a16="http://schemas.microsoft.com/office/drawing/2014/main" id="{F31E702B-04C4-4E04-8BAF-894289CA30E9}"/>
              </a:ext>
            </a:extLst>
          </p:cNvPr>
          <p:cNvSpPr txBox="1"/>
          <p:nvPr/>
        </p:nvSpPr>
        <p:spPr>
          <a:xfrm>
            <a:off x="7077649" y="4695446"/>
            <a:ext cx="4581238" cy="509242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ts val="3500"/>
              </a:lnSpc>
              <a:buClr>
                <a:srgbClr val="606060"/>
              </a:buClr>
              <a:buFont typeface="Comic Sans MS"/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lvl1pPr>
          </a:lstStyle>
          <a:p>
            <a:r>
              <a:rPr lang="en-US" dirty="0"/>
              <a:t>Scope is </a:t>
            </a:r>
            <a:r>
              <a:rPr lang="en-US" dirty="0" err="1"/>
              <a:t>i</a:t>
            </a:r>
            <a:r>
              <a:rPr lang="en-US" dirty="0"/>
              <a:t> is the for-loop body</a:t>
            </a:r>
            <a:endParaRPr dirty="0"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E721009B-3D0F-4597-AF0E-8D3FAD8BD39F}"/>
              </a:ext>
            </a:extLst>
          </p:cNvPr>
          <p:cNvSpPr/>
          <p:nvPr/>
        </p:nvSpPr>
        <p:spPr>
          <a:xfrm flipH="1">
            <a:off x="11857826" y="4950067"/>
            <a:ext cx="1695979" cy="0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miter lim="400000"/>
            <a:head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experts are still trying to develop better algorithms for this problem">
            <a:extLst>
              <a:ext uri="{FF2B5EF4-FFF2-40B4-BE49-F238E27FC236}">
                <a16:creationId xmlns:a16="http://schemas.microsoft.com/office/drawing/2014/main" id="{988EB1A1-0F58-433B-9F16-D542DFA221C5}"/>
              </a:ext>
            </a:extLst>
          </p:cNvPr>
          <p:cNvSpPr txBox="1"/>
          <p:nvPr/>
        </p:nvSpPr>
        <p:spPr>
          <a:xfrm>
            <a:off x="6587836" y="6533304"/>
            <a:ext cx="5327272" cy="509242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ts val="3500"/>
              </a:lnSpc>
              <a:buClr>
                <a:srgbClr val="606060"/>
              </a:buClr>
              <a:buFont typeface="Comic Sans MS"/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lvl1pPr>
          </a:lstStyle>
          <a:p>
            <a:r>
              <a:rPr lang="en-US" dirty="0"/>
              <a:t>Scope is num is the while-loop body</a:t>
            </a:r>
            <a:endParaRPr dirty="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18AB74F5-A21C-412F-9D07-061901DFE933}"/>
              </a:ext>
            </a:extLst>
          </p:cNvPr>
          <p:cNvSpPr/>
          <p:nvPr/>
        </p:nvSpPr>
        <p:spPr>
          <a:xfrm flipH="1">
            <a:off x="12114047" y="6787925"/>
            <a:ext cx="1695979" cy="0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miter lim="400000"/>
            <a:head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0613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animBg="1" advAuto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ebugging a program: performanc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a program: performance analysis</a:t>
            </a:r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913" name="public class Factors…"/>
          <p:cNvSpPr txBox="1"/>
          <p:nvPr/>
        </p:nvSpPr>
        <p:spPr>
          <a:xfrm>
            <a:off x="13276262" y="1839912"/>
            <a:ext cx="9486901" cy="88188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public class Factors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public static void main(String[] args)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long n = Long.parseLong(args[0]);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for ( int i = 2; i &lt;= n/i; i++)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   while (n % i == 0)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   {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      System.out.print(i + " ");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      n = n / i;  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if (n &gt; 1) System.out.println(n);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   else       System.out.println();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algn="l">
              <a:lnSpc>
                <a:spcPct val="12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70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914" name="Q. How large an integer can I factor?"/>
          <p:cNvSpPr txBox="1"/>
          <p:nvPr/>
        </p:nvSpPr>
        <p:spPr>
          <a:xfrm>
            <a:off x="1270000" y="1778000"/>
            <a:ext cx="885190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Q. </a:t>
            </a:r>
            <a:r>
              <a:t>How large an integer can I factor?</a:t>
            </a:r>
          </a:p>
        </p:txBody>
      </p:sp>
      <p:sp>
        <p:nvSpPr>
          <p:cNvPr id="915" name="% java Factors 9201111169755555703…"/>
          <p:cNvSpPr/>
          <p:nvPr/>
        </p:nvSpPr>
        <p:spPr>
          <a:xfrm>
            <a:off x="2286000" y="3048000"/>
            <a:ext cx="6477000" cy="12573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30200" tIns="330200" rIns="330200" bIns="330200"/>
          <a:lstStyle/>
          <a:p>
            <a:pPr marL="7224" marR="7224" algn="l" defTabSz="1295400">
              <a:lnSpc>
                <a:spcPct val="130000"/>
              </a:lnSpc>
              <a:tabLst/>
              <a:defRPr sz="22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Factors 9201111169755555703</a:t>
            </a:r>
          </a:p>
          <a:p>
            <a:pPr marL="7224" marR="7224" algn="l" defTabSz="1295400">
              <a:lnSpc>
                <a:spcPct val="130000"/>
              </a:lnSpc>
              <a:tabLst/>
              <a:defRPr sz="22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9201111169755555703 </a:t>
            </a:r>
          </a:p>
        </p:txBody>
      </p:sp>
      <p:graphicFrame>
        <p:nvGraphicFramePr>
          <p:cNvPr id="916" name="Table"/>
          <p:cNvGraphicFramePr/>
          <p:nvPr/>
        </p:nvGraphicFramePr>
        <p:xfrm>
          <a:off x="1311208" y="4802849"/>
          <a:ext cx="8839199" cy="5359397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2698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0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1355"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digits in largest factor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 &lt; 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 &lt;= N/i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77 seconds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900"/>
                        </a:lnSpc>
                        <a:defRPr sz="2700">
                          <a:sym typeface="Lucida Sans"/>
                        </a:defRPr>
                      </a:pPr>
                      <a:r>
                        <a:t>21 hours</a:t>
                      </a:r>
                      <a:r>
                        <a:rPr sz="3600" baseline="31999"/>
                        <a:t>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instant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900"/>
                        </a:lnSpc>
                        <a:defRPr sz="2700">
                          <a:sym typeface="Lucida Sans"/>
                        </a:defRPr>
                      </a:pPr>
                      <a:r>
                        <a:t>2.4 years</a:t>
                      </a:r>
                      <a:r>
                        <a:rPr sz="3600" baseline="31999"/>
                        <a:t>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2.7 seconds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3007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4900"/>
                        </a:lnSpc>
                        <a:defRPr sz="2700">
                          <a:sym typeface="Lucida Sans"/>
                        </a:defRPr>
                      </a:pPr>
                      <a:r>
                        <a:t>2.4 millenia</a:t>
                      </a:r>
                      <a:r>
                        <a:rPr sz="3600" baseline="31999"/>
                        <a:t>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92 seconds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7" name="Lesson. Performance matters!"/>
          <p:cNvSpPr txBox="1"/>
          <p:nvPr/>
        </p:nvSpPr>
        <p:spPr>
          <a:xfrm>
            <a:off x="1270000" y="10795000"/>
            <a:ext cx="734060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Lesson. </a:t>
            </a:r>
            <a:r>
              <a:t>Performance matters!</a:t>
            </a:r>
          </a:p>
        </p:txBody>
      </p:sp>
      <p:sp>
        <p:nvSpPr>
          <p:cNvPr id="918" name="Note. Internet commerce is still secure: it depends on the difficulty of factoring 200-digit integers."/>
          <p:cNvSpPr txBox="1"/>
          <p:nvPr/>
        </p:nvSpPr>
        <p:spPr>
          <a:xfrm>
            <a:off x="1270000" y="12192000"/>
            <a:ext cx="2223770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200"/>
              </a:lnSpc>
              <a:spcBef>
                <a:spcPts val="1800"/>
              </a:spcBef>
              <a:tabLst>
                <a:tab pos="1168400" algn="l"/>
              </a:tabLst>
              <a:defRPr sz="3500"/>
            </a:pPr>
            <a:r>
              <a:rPr>
                <a:solidFill>
                  <a:srgbClr val="005493"/>
                </a:solidFill>
              </a:rPr>
              <a:t>Note. </a:t>
            </a:r>
            <a:r>
              <a:t>Internet commerce is still secure: it depends on the difficulty of factoring 200-digit integers.</a:t>
            </a:r>
          </a:p>
        </p:txBody>
      </p:sp>
      <p:grpSp>
        <p:nvGrpSpPr>
          <p:cNvPr id="921" name="Group"/>
          <p:cNvGrpSpPr/>
          <p:nvPr/>
        </p:nvGrpSpPr>
        <p:grpSpPr>
          <a:xfrm>
            <a:off x="14642900" y="10795000"/>
            <a:ext cx="5765801" cy="1563362"/>
            <a:chOff x="51179" y="183356"/>
            <a:chExt cx="5765800" cy="1563360"/>
          </a:xfrm>
        </p:grpSpPr>
        <p:sp>
          <p:nvSpPr>
            <p:cNvPr id="919" name="experts are still trying to develop better algorithms for this problem"/>
            <p:cNvSpPr txBox="1"/>
            <p:nvPr/>
          </p:nvSpPr>
          <p:spPr>
            <a:xfrm>
              <a:off x="51179" y="183356"/>
              <a:ext cx="5765800" cy="9017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3500"/>
                </a:lnSpc>
                <a:buClr>
                  <a:srgbClr val="606060"/>
                </a:buClr>
                <a:buFont typeface="Comic Sans MS"/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lvl1pPr>
            </a:lstStyle>
            <a:p>
              <a:r>
                <a:rPr dirty="0"/>
                <a:t>experts are still trying to develop better algorithms for this problem</a:t>
              </a:r>
            </a:p>
          </p:txBody>
        </p:sp>
        <p:sp>
          <p:nvSpPr>
            <p:cNvPr id="920" name="Line"/>
            <p:cNvSpPr/>
            <p:nvPr/>
          </p:nvSpPr>
          <p:spPr>
            <a:xfrm flipV="1">
              <a:off x="2934079" y="1221262"/>
              <a:ext cx="14054" cy="525454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922" name="† estimated, using analytic number theory"/>
          <p:cNvSpPr txBox="1"/>
          <p:nvPr/>
        </p:nvSpPr>
        <p:spPr>
          <a:xfrm>
            <a:off x="6083300" y="10238581"/>
            <a:ext cx="5638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2038350">
              <a:lnSpc>
                <a:spcPct val="100000"/>
              </a:lnSpc>
              <a:spcBef>
                <a:spcPts val="500"/>
              </a:spcBef>
              <a:buClr>
                <a:srgbClr val="0048AA"/>
              </a:buClr>
              <a:buFont typeface="Wingdings"/>
              <a:tabLst/>
              <a:defRPr sz="2100" i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i="0"/>
              <a:t>†</a:t>
            </a:r>
            <a:r>
              <a:t> estimated, using analytic number theory</a:t>
            </a:r>
          </a:p>
        </p:txBody>
      </p:sp>
      <p:pic>
        <p:nvPicPr>
          <p:cNvPr id="923" name="hourglass-152090_640.tiff" descr="hourglass-152090_64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342" y="2070100"/>
            <a:ext cx="1887558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0" build="p" bldLvl="5" animBg="1" advAuto="0"/>
      <p:bldP spid="916" grpId="0" animBg="1" advAuto="0"/>
      <p:bldP spid="917" grpId="0" animBg="1" advAuto="0"/>
      <p:bldP spid="918" grpId="0" animBg="1" advAuto="0"/>
      <p:bldP spid="921" grpId="0" animBg="1" advAuto="0"/>
      <p:bldP spid="922" grpId="0" animBg="1" advAuto="0"/>
      <p:bldP spid="92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4" name="Example of if statement use: simulate a coin fl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if statement use: simulate a coin flip</a:t>
            </a:r>
          </a:p>
        </p:txBody>
      </p:sp>
      <p:sp>
        <p:nvSpPr>
          <p:cNvPr id="235" name="public class Flip…"/>
          <p:cNvSpPr/>
          <p:nvPr/>
        </p:nvSpPr>
        <p:spPr>
          <a:xfrm>
            <a:off x="1608666" y="2549525"/>
            <a:ext cx="10909301" cy="715920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public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class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Flip</a:t>
            </a:r>
          </a:p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{</a:t>
            </a:r>
          </a:p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public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static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void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main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(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String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[]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)</a:t>
            </a:r>
            <a:endParaRPr dirty="0">
              <a:uFill>
                <a:solidFill>
                  <a:srgbClr val="000112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  {</a:t>
            </a:r>
          </a:p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if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(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Math</a:t>
            </a:r>
            <a:r>
              <a:rPr dirty="0" err="1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.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random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()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&lt;</a:t>
            </a: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942193"/>
                  </a:solidFill>
                </a:uFill>
                <a:latin typeface="Lucida Sans Typewriter" panose="020B0509030504030204" pitchFamily="49" charset="77"/>
              </a:rPr>
              <a:t>0.5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)</a:t>
            </a:r>
          </a:p>
          <a:p>
            <a:pPr marL="10159" marR="10159" algn="l">
              <a:lnSpc>
                <a:spcPts val="4900"/>
              </a:lnSpc>
              <a:buClr>
                <a:srgbClr val="007DD7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           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System</a:t>
            </a:r>
            <a:r>
              <a:rPr dirty="0" err="1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.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out</a:t>
            </a:r>
            <a:r>
              <a:rPr dirty="0" err="1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.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println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(</a:t>
            </a:r>
            <a:r>
              <a:rPr dirty="0">
                <a:uFill>
                  <a:solidFill>
                    <a:srgbClr val="067612"/>
                  </a:solidFill>
                </a:uFill>
                <a:latin typeface="Lucida Sans Typewriter" panose="020B0509030504030204" pitchFamily="49" charset="77"/>
              </a:rPr>
              <a:t>"Heads"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);</a:t>
            </a:r>
          </a:p>
          <a:p>
            <a:pPr marL="10159" marR="10159" algn="l">
              <a:lnSpc>
                <a:spcPts val="4900"/>
              </a:lnSpc>
              <a:buClr>
                <a:srgbClr val="000112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else</a:t>
            </a:r>
            <a:endParaRPr dirty="0">
              <a:uFill>
                <a:solidFill>
                  <a:srgbClr val="CBCBCB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900"/>
              </a:lnSpc>
              <a:buClr>
                <a:srgbClr val="000112"/>
              </a:buClr>
              <a:buFont typeface="Courier New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CBCBCB"/>
                  </a:solidFill>
                </a:uFill>
                <a:latin typeface="Lucida Sans Typewriter" panose="020B0509030504030204" pitchFamily="49" charset="77"/>
              </a:rPr>
              <a:t>           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System</a:t>
            </a:r>
            <a:r>
              <a:rPr dirty="0" err="1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.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out</a:t>
            </a:r>
            <a:r>
              <a:rPr dirty="0" err="1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.</a:t>
            </a:r>
            <a:r>
              <a:rPr dirty="0" err="1">
                <a:uFill>
                  <a:solidFill>
                    <a:srgbClr val="000112"/>
                  </a:solidFill>
                </a:uFill>
                <a:latin typeface="Lucida Sans Typewriter" panose="020B0509030504030204" pitchFamily="49" charset="77"/>
              </a:rPr>
              <a:t>println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(</a:t>
            </a:r>
            <a:r>
              <a:rPr dirty="0">
                <a:uFill>
                  <a:solidFill>
                    <a:srgbClr val="067612"/>
                  </a:solidFill>
                </a:uFill>
                <a:latin typeface="Lucida Sans Typewriter" panose="020B0509030504030204" pitchFamily="49" charset="77"/>
              </a:rPr>
              <a:t>"Tails"</a:t>
            </a:r>
            <a:r>
              <a:rPr dirty="0">
                <a:uFill>
                  <a:solidFill>
                    <a:srgbClr val="A01300"/>
                  </a:solidFill>
                </a:uFill>
                <a:latin typeface="Lucida Sans Typewriter" panose="020B0509030504030204" pitchFamily="49" charset="77"/>
              </a:rPr>
              <a:t>);</a:t>
            </a:r>
          </a:p>
          <a:p>
            <a:pPr marL="10159" marR="10159" algn="l">
              <a:lnSpc>
                <a:spcPts val="49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algn="l">
              <a:lnSpc>
                <a:spcPts val="49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236" name="% java Flip…"/>
          <p:cNvSpPr/>
          <p:nvPr/>
        </p:nvSpPr>
        <p:spPr>
          <a:xfrm>
            <a:off x="13157200" y="6654800"/>
            <a:ext cx="3683000" cy="6411504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Flip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Heads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Flip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Heads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Flip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Tails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Flip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Heads</a:t>
            </a:r>
          </a:p>
        </p:txBody>
      </p:sp>
      <p:pic>
        <p:nvPicPr>
          <p:cNvPr id="237" name="181e306f1.jpg" descr="181e306f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900" y="1689100"/>
            <a:ext cx="5422900" cy="806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926" name="Debugging your program: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your program: summary</a:t>
            </a:r>
          </a:p>
        </p:txBody>
      </p:sp>
      <p:sp>
        <p:nvSpPr>
          <p:cNvPr id="927" name="Program development is a four-step process, with feedback.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4262100" cy="1066800"/>
          </a:xfrm>
          <a:prstGeom prst="rect">
            <a:avLst/>
          </a:prstGeom>
        </p:spPr>
        <p:txBody>
          <a:bodyPr/>
          <a:lstStyle/>
          <a:p>
            <a:r>
              <a:t>Program development is a </a:t>
            </a:r>
            <a:r>
              <a:rPr i="1"/>
              <a:t>four</a:t>
            </a:r>
            <a:r>
              <a:t>-step process, with feedback.</a:t>
            </a:r>
          </a:p>
        </p:txBody>
      </p:sp>
      <p:sp>
        <p:nvSpPr>
          <p:cNvPr id="928" name="EDIT your program."/>
          <p:cNvSpPr txBox="1"/>
          <p:nvPr/>
        </p:nvSpPr>
        <p:spPr>
          <a:xfrm>
            <a:off x="1270000" y="3937000"/>
            <a:ext cx="5194300" cy="1066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algn="l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EDIT</a:t>
            </a:r>
            <a:r>
              <a:t> your program.</a:t>
            </a:r>
          </a:p>
        </p:txBody>
      </p:sp>
      <p:grpSp>
        <p:nvGrpSpPr>
          <p:cNvPr id="933" name="Group"/>
          <p:cNvGrpSpPr/>
          <p:nvPr/>
        </p:nvGrpSpPr>
        <p:grpSpPr>
          <a:xfrm>
            <a:off x="1270000" y="4533900"/>
            <a:ext cx="12683779" cy="2628900"/>
            <a:chOff x="0" y="0"/>
            <a:chExt cx="12683778" cy="2628900"/>
          </a:xfrm>
        </p:grpSpPr>
        <p:sp>
          <p:nvSpPr>
            <p:cNvPr id="929" name="Line"/>
            <p:cNvSpPr/>
            <p:nvPr/>
          </p:nvSpPr>
          <p:spPr>
            <a:xfrm>
              <a:off x="5211365" y="103554"/>
              <a:ext cx="7472414" cy="189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20" h="16756" extrusionOk="0">
                  <a:moveTo>
                    <a:pt x="17185" y="16756"/>
                  </a:moveTo>
                  <a:cubicBezTo>
                    <a:pt x="21600" y="-4844"/>
                    <a:pt x="1583" y="289"/>
                    <a:pt x="0" y="1131"/>
                  </a:cubicBezTo>
                </a:path>
              </a:pathLst>
            </a:custGeom>
            <a:noFill/>
            <a:ln w="381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COMPILE your program to create an executable file."/>
            <p:cNvSpPr txBox="1"/>
            <p:nvPr/>
          </p:nvSpPr>
          <p:spPr>
            <a:xfrm>
              <a:off x="0" y="1562100"/>
              <a:ext cx="12357100" cy="1066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/>
              </a:pPr>
              <a:r>
                <a:rPr>
                  <a:solidFill>
                    <a:srgbClr val="005493"/>
                  </a:solidFill>
                </a:rPr>
                <a:t>COMPILE</a:t>
              </a:r>
              <a:r>
                <a:t> your program to create an executable file.</a:t>
              </a:r>
            </a:p>
          </p:txBody>
        </p:sp>
        <p:sp>
          <p:nvSpPr>
            <p:cNvPr id="931" name="syntax error"/>
            <p:cNvSpPr txBox="1"/>
            <p:nvPr/>
          </p:nvSpPr>
          <p:spPr>
            <a:xfrm>
              <a:off x="9055100" y="0"/>
              <a:ext cx="2568340" cy="74930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algn="l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>
                  <a:solidFill>
                    <a:srgbClr val="8D3124"/>
                  </a:solidFill>
                </a:defRPr>
              </a:lvl1pPr>
            </a:lstStyle>
            <a:p>
              <a:r>
                <a:t>syntax error</a:t>
              </a:r>
            </a:p>
          </p:txBody>
        </p:sp>
        <p:sp>
          <p:nvSpPr>
            <p:cNvPr id="932" name="Line"/>
            <p:cNvSpPr/>
            <p:nvPr/>
          </p:nvSpPr>
          <p:spPr>
            <a:xfrm flipV="1">
              <a:off x="795337" y="495895"/>
              <a:ext cx="12503" cy="1038874"/>
            </a:xfrm>
            <a:prstGeom prst="line">
              <a:avLst/>
            </a:prstGeom>
            <a:noFill/>
            <a:ln w="508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38" name="Group"/>
          <p:cNvGrpSpPr/>
          <p:nvPr/>
        </p:nvGrpSpPr>
        <p:grpSpPr>
          <a:xfrm>
            <a:off x="1270000" y="3169154"/>
            <a:ext cx="17987492" cy="8311647"/>
            <a:chOff x="0" y="0"/>
            <a:chExt cx="17987491" cy="8311646"/>
          </a:xfrm>
        </p:grpSpPr>
        <p:sp>
          <p:nvSpPr>
            <p:cNvPr id="934" name="Line"/>
            <p:cNvSpPr/>
            <p:nvPr/>
          </p:nvSpPr>
          <p:spPr>
            <a:xfrm>
              <a:off x="5226116" y="0"/>
              <a:ext cx="11288594" cy="7956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16264" extrusionOk="0">
                  <a:moveTo>
                    <a:pt x="13358" y="16237"/>
                  </a:moveTo>
                  <a:cubicBezTo>
                    <a:pt x="16347" y="16460"/>
                    <a:pt x="19801" y="15237"/>
                    <a:pt x="20289" y="13510"/>
                  </a:cubicBezTo>
                  <a:cubicBezTo>
                    <a:pt x="21600" y="8872"/>
                    <a:pt x="20779" y="-5140"/>
                    <a:pt x="0" y="1981"/>
                  </a:cubicBezTo>
                </a:path>
              </a:pathLst>
            </a:custGeom>
            <a:noFill/>
            <a:ln w="38100" cap="flat">
              <a:solidFill>
                <a:srgbClr val="8D3124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TEST your program on realistic and real input data."/>
            <p:cNvSpPr txBox="1"/>
            <p:nvPr/>
          </p:nvSpPr>
          <p:spPr>
            <a:xfrm>
              <a:off x="0" y="7244846"/>
              <a:ext cx="12357100" cy="106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/>
              </a:pPr>
              <a:r>
                <a:rPr>
                  <a:solidFill>
                    <a:srgbClr val="005493"/>
                  </a:solidFill>
                </a:rPr>
                <a:t>TEST</a:t>
              </a:r>
              <a:r>
                <a:t> your program on realistic and real input data.</a:t>
              </a:r>
            </a:p>
          </p:txBody>
        </p:sp>
        <p:sp>
          <p:nvSpPr>
            <p:cNvPr id="936" name="performance error"/>
            <p:cNvSpPr txBox="1"/>
            <p:nvPr/>
          </p:nvSpPr>
          <p:spPr>
            <a:xfrm>
              <a:off x="14287500" y="6266946"/>
              <a:ext cx="3699992" cy="7493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algn="l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>
                  <a:solidFill>
                    <a:srgbClr val="8D3124"/>
                  </a:solidFill>
                </a:defRPr>
              </a:lvl1pPr>
            </a:lstStyle>
            <a:p>
              <a:r>
                <a:t>performance error</a:t>
              </a:r>
            </a:p>
          </p:txBody>
        </p:sp>
        <p:sp>
          <p:nvSpPr>
            <p:cNvPr id="937" name="Line"/>
            <p:cNvSpPr/>
            <p:nvPr/>
          </p:nvSpPr>
          <p:spPr>
            <a:xfrm flipV="1">
              <a:off x="787400" y="6178046"/>
              <a:ext cx="12502" cy="1038874"/>
            </a:xfrm>
            <a:prstGeom prst="line">
              <a:avLst/>
            </a:prstGeom>
            <a:noFill/>
            <a:ln w="508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41" name="Group"/>
          <p:cNvGrpSpPr/>
          <p:nvPr/>
        </p:nvGrpSpPr>
        <p:grpSpPr>
          <a:xfrm>
            <a:off x="2042847" y="11513806"/>
            <a:ext cx="19966253" cy="1529094"/>
            <a:chOff x="0" y="0"/>
            <a:chExt cx="19966252" cy="1529093"/>
          </a:xfrm>
        </p:grpSpPr>
        <p:sp>
          <p:nvSpPr>
            <p:cNvPr id="939" name="SUBMIT your program for independent testing and approval."/>
            <p:cNvSpPr txBox="1"/>
            <p:nvPr/>
          </p:nvSpPr>
          <p:spPr>
            <a:xfrm>
              <a:off x="5843852" y="462293"/>
              <a:ext cx="14122401" cy="106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algn="l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/>
              </a:pPr>
              <a:r>
                <a:rPr>
                  <a:solidFill>
                    <a:srgbClr val="005493"/>
                  </a:solidFill>
                </a:rPr>
                <a:t>SUBMIT</a:t>
              </a:r>
              <a:r>
                <a:t> your program for independent testing and approval. </a:t>
              </a:r>
            </a:p>
          </p:txBody>
        </p:sp>
        <p:sp>
          <p:nvSpPr>
            <p:cNvPr id="940" name="Line"/>
            <p:cNvSpPr/>
            <p:nvPr/>
          </p:nvSpPr>
          <p:spPr>
            <a:xfrm>
              <a:off x="0" y="0"/>
              <a:ext cx="5855495" cy="105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37" extrusionOk="0">
                  <a:moveTo>
                    <a:pt x="0" y="0"/>
                  </a:moveTo>
                  <a:cubicBezTo>
                    <a:pt x="36" y="21600"/>
                    <a:pt x="6025" y="15304"/>
                    <a:pt x="21600" y="15610"/>
                  </a:cubicBezTo>
                </a:path>
              </a:pathLst>
            </a:custGeom>
            <a:noFill/>
            <a:ln w="508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18503900" y="1651000"/>
            <a:ext cx="4610100" cy="5613400"/>
            <a:chOff x="0" y="0"/>
            <a:chExt cx="4610100" cy="5613400"/>
          </a:xfrm>
        </p:grpSpPr>
        <p:pic>
          <p:nvPicPr>
            <p:cNvPr id="942" name="woman_computer.png" descr="woman_compute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87" y="0"/>
              <a:ext cx="4114801" cy="4702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3" name="Telling a computer what to do when you know what you're doing"/>
            <p:cNvSpPr txBox="1"/>
            <p:nvPr/>
          </p:nvSpPr>
          <p:spPr>
            <a:xfrm>
              <a:off x="0" y="4876800"/>
              <a:ext cx="4610100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ts val="2700"/>
                </a:lnSpc>
                <a:spcBef>
                  <a:spcPts val="100"/>
                </a:spcBef>
                <a:tabLst>
                  <a:tab pos="1155700" algn="l"/>
                </a:tabLst>
                <a:defRPr sz="2100">
                  <a:solidFill>
                    <a:srgbClr val="005493"/>
                  </a:solidFill>
                </a:defRPr>
              </a:lvl1pPr>
            </a:lstStyle>
            <a:p>
              <a:r>
                <a:t>Telling a computer what to do when you know what you're doing</a:t>
              </a:r>
            </a:p>
          </p:txBody>
        </p:sp>
      </p:grpSp>
      <p:grpSp>
        <p:nvGrpSpPr>
          <p:cNvPr id="951" name="Group"/>
          <p:cNvGrpSpPr/>
          <p:nvPr/>
        </p:nvGrpSpPr>
        <p:grpSpPr>
          <a:xfrm>
            <a:off x="1270000" y="3973083"/>
            <a:ext cx="16026371" cy="5348717"/>
            <a:chOff x="0" y="0"/>
            <a:chExt cx="16026370" cy="5348716"/>
          </a:xfrm>
        </p:grpSpPr>
        <p:grpSp>
          <p:nvGrpSpPr>
            <p:cNvPr id="949" name="Group"/>
            <p:cNvGrpSpPr/>
            <p:nvPr/>
          </p:nvGrpSpPr>
          <p:grpSpPr>
            <a:xfrm>
              <a:off x="0" y="-1"/>
              <a:ext cx="16026371" cy="5348718"/>
              <a:chOff x="0" y="0"/>
              <a:chExt cx="16026370" cy="5348716"/>
            </a:xfrm>
          </p:grpSpPr>
          <p:sp>
            <p:nvSpPr>
              <p:cNvPr id="945" name="Line"/>
              <p:cNvSpPr/>
              <p:nvPr/>
            </p:nvSpPr>
            <p:spPr>
              <a:xfrm>
                <a:off x="5239345" y="-1"/>
                <a:ext cx="9518534" cy="4999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19505" extrusionOk="0">
                    <a:moveTo>
                      <a:pt x="18942" y="19505"/>
                    </a:moveTo>
                    <a:cubicBezTo>
                      <a:pt x="21343" y="18210"/>
                      <a:pt x="21600" y="15681"/>
                      <a:pt x="21556" y="12386"/>
                    </a:cubicBezTo>
                    <a:cubicBezTo>
                      <a:pt x="21387" y="-396"/>
                      <a:pt x="11758" y="-2095"/>
                      <a:pt x="0" y="1940"/>
                    </a:cubicBezTo>
                  </a:path>
                </a:pathLst>
              </a:custGeom>
              <a:noFill/>
              <a:ln w="38100" cap="flat">
                <a:solidFill>
                  <a:srgbClr val="8D3124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946" name="RUN your program to test that it works as you imagined."/>
              <p:cNvSpPr txBox="1"/>
              <p:nvPr/>
            </p:nvSpPr>
            <p:spPr>
              <a:xfrm>
                <a:off x="0" y="4281916"/>
                <a:ext cx="13462000" cy="1066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4800" tIns="304800" rIns="304800" bIns="304800" numCol="1" anchor="t">
                <a:noAutofit/>
              </a:bodyPr>
              <a:lstStyle/>
              <a:p>
                <a:pPr algn="l">
                  <a:lnSpc>
                    <a:spcPts val="4300"/>
                  </a:lnSpc>
                  <a:spcBef>
                    <a:spcPts val="1800"/>
                  </a:spcBef>
                  <a:tabLst>
                    <a:tab pos="1168400" algn="l"/>
                  </a:tabLst>
                  <a:defRPr sz="3600"/>
                </a:pPr>
                <a:r>
                  <a:rPr>
                    <a:solidFill>
                      <a:srgbClr val="005493"/>
                    </a:solidFill>
                  </a:rPr>
                  <a:t>RUN</a:t>
                </a:r>
                <a:r>
                  <a:t> your program to test that it works as you imagined.</a:t>
                </a:r>
              </a:p>
            </p:txBody>
          </p:sp>
          <p:sp>
            <p:nvSpPr>
              <p:cNvPr id="947" name="semantic error"/>
              <p:cNvSpPr txBox="1"/>
              <p:nvPr/>
            </p:nvSpPr>
            <p:spPr>
              <a:xfrm>
                <a:off x="13017500" y="2923016"/>
                <a:ext cx="3008871" cy="749301"/>
              </a:xfrm>
              <a:prstGeom prst="rect">
                <a:avLst/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t">
                <a:spAutoFit/>
              </a:bodyPr>
              <a:lstStyle>
                <a:lvl1pPr algn="l">
                  <a:lnSpc>
                    <a:spcPts val="3600"/>
                  </a:lnSpc>
                  <a:spcBef>
                    <a:spcPts val="1800"/>
                  </a:spcBef>
                  <a:tabLst>
                    <a:tab pos="1168400" algn="l"/>
                  </a:tabLst>
                  <a:defRPr sz="3000">
                    <a:solidFill>
                      <a:srgbClr val="8D3124"/>
                    </a:solidFill>
                  </a:defRPr>
                </a:lvl1pPr>
              </a:lstStyle>
              <a:p>
                <a:r>
                  <a:t>semantic error</a:t>
                </a:r>
              </a:p>
            </p:txBody>
          </p:sp>
          <p:sp>
            <p:nvSpPr>
              <p:cNvPr id="948" name="Line"/>
              <p:cNvSpPr/>
              <p:nvPr/>
            </p:nvSpPr>
            <p:spPr>
              <a:xfrm flipV="1">
                <a:off x="787400" y="3215116"/>
                <a:ext cx="12502" cy="1038874"/>
              </a:xfrm>
              <a:prstGeom prst="line">
                <a:avLst/>
              </a:prstGeom>
              <a:noFill/>
              <a:ln w="50800" cap="flat">
                <a:solidFill>
                  <a:srgbClr val="005493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950" name="runtime error"/>
            <p:cNvSpPr txBox="1"/>
            <p:nvPr/>
          </p:nvSpPr>
          <p:spPr>
            <a:xfrm>
              <a:off x="13119100" y="2034016"/>
              <a:ext cx="2801442" cy="7493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algn="l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>
                  <a:solidFill>
                    <a:srgbClr val="8D3124"/>
                  </a:solidFill>
                </a:defRPr>
              </a:lvl1pPr>
            </a:lstStyle>
            <a:p>
              <a:r>
                <a:t>runtime error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" grpId="0" build="p" animBg="1" advAuto="0"/>
      <p:bldP spid="933" grpId="0" animBg="1" advAuto="0"/>
      <p:bldP spid="938" grpId="0" animBg="1" advAuto="0"/>
      <p:bldP spid="941" grpId="0" animBg="1" advAuto="0"/>
      <p:bldP spid="944" grpId="0" animBg="1" advAuto="0"/>
      <p:bldP spid="95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lnSpc>
                <a:spcPts val="5400"/>
              </a:lnSpc>
              <a:defRPr sz="4500" spc="765">
                <a:solidFill>
                  <a:srgbClr val="BABABA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</a:t>
            </a:r>
            <a:r>
              <a:rPr dirty="0"/>
              <a:t>COMPUTER SCIENCE   </a:t>
            </a:r>
          </a:p>
          <a:p>
            <a:pPr algn="r">
              <a:lnSpc>
                <a:spcPts val="4700"/>
              </a:lnSpc>
              <a:defRPr sz="2700" spc="1755">
                <a:solidFill>
                  <a:srgbClr val="BABABA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/>
              <a:t> </a:t>
            </a:r>
            <a:r>
              <a:rPr lang="en-US" sz="2800" spc="1820" dirty="0"/>
              <a:t>Rutgers University</a:t>
            </a:r>
            <a:endParaRPr dirty="0"/>
          </a:p>
        </p:txBody>
      </p:sp>
      <p:sp>
        <p:nvSpPr>
          <p:cNvPr id="955" name="Image sources…"/>
          <p:cNvSpPr txBox="1"/>
          <p:nvPr/>
        </p:nvSpPr>
        <p:spPr>
          <a:xfrm>
            <a:off x="645320" y="2463770"/>
            <a:ext cx="17297400" cy="284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algn="l">
              <a:lnSpc>
                <a:spcPts val="3200"/>
              </a:lnSpc>
              <a:defRPr sz="2700" i="1"/>
            </a:pPr>
            <a:r>
              <a:rPr dirty="0"/>
              <a:t>Image sources</a:t>
            </a:r>
          </a:p>
          <a:p>
            <a:pPr algn="l">
              <a:lnSpc>
                <a:spcPts val="2800"/>
              </a:lnSpc>
              <a:defRPr sz="2400"/>
            </a:pPr>
            <a:endParaRPr dirty="0"/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http://playatlantic.com/sites/default/files/good%20looking%20girl%20on%20laptop_0.jpg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http://en.wikipedia.org/wiki/Edsger_W._Dijkstra#mediaviewer/File:Edsger_Wybe_Dijkstra.jpg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http://pixabay.com/en/hourglass-clock-timer-sand-time-152090/</a:t>
            </a:r>
          </a:p>
        </p:txBody>
      </p:sp>
      <p:sp>
        <p:nvSpPr>
          <p:cNvPr id="5" name="Image sources…">
            <a:extLst>
              <a:ext uri="{FF2B5EF4-FFF2-40B4-BE49-F238E27FC236}">
                <a16:creationId xmlns:a16="http://schemas.microsoft.com/office/drawing/2014/main" id="{3230F4B6-B6E2-4CA7-AED9-88A37F94C0F7}"/>
              </a:ext>
            </a:extLst>
          </p:cNvPr>
          <p:cNvSpPr txBox="1"/>
          <p:nvPr/>
        </p:nvSpPr>
        <p:spPr>
          <a:xfrm>
            <a:off x="645320" y="5257800"/>
            <a:ext cx="17297400" cy="284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algn="l">
              <a:lnSpc>
                <a:spcPts val="3200"/>
              </a:lnSpc>
              <a:defRPr sz="2700" i="1"/>
            </a:pPr>
            <a:r>
              <a:rPr dirty="0"/>
              <a:t>Image sources</a:t>
            </a:r>
          </a:p>
          <a:p>
            <a:pPr algn="l">
              <a:lnSpc>
                <a:spcPts val="2800"/>
              </a:lnSpc>
              <a:defRPr sz="2400"/>
            </a:pPr>
            <a:endParaRPr dirty="0"/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http://commons.wikimedia.org/wiki/File:Calculator_casio.jpg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http://en.wikipedia.org/wiki/File:Buzz-lightyear-toy-story-3-wallpaper.jpg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http://www.ncbi.nlm.nih.gov/pmc/articles/PMC2789164/#!po=30.0000 [181e306f1.jpg]</a:t>
            </a:r>
          </a:p>
        </p:txBody>
      </p:sp>
      <p:sp>
        <p:nvSpPr>
          <p:cNvPr id="6" name="Image sources…">
            <a:extLst>
              <a:ext uri="{FF2B5EF4-FFF2-40B4-BE49-F238E27FC236}">
                <a16:creationId xmlns:a16="http://schemas.microsoft.com/office/drawing/2014/main" id="{FEE0F581-6CF6-4EA6-A3F6-C25A47171B1F}"/>
              </a:ext>
            </a:extLst>
          </p:cNvPr>
          <p:cNvSpPr txBox="1"/>
          <p:nvPr/>
        </p:nvSpPr>
        <p:spPr>
          <a:xfrm>
            <a:off x="645320" y="8051830"/>
            <a:ext cx="17297400" cy="284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algn="l">
              <a:lnSpc>
                <a:spcPts val="3200"/>
              </a:lnSpc>
              <a:defRPr sz="2700" i="1"/>
            </a:pPr>
            <a:r>
              <a:rPr dirty="0"/>
              <a:t>Image sources</a:t>
            </a:r>
          </a:p>
          <a:p>
            <a:pPr algn="l">
              <a:lnSpc>
                <a:spcPts val="2800"/>
              </a:lnSpc>
              <a:defRPr sz="2400"/>
            </a:pPr>
            <a:endParaRPr dirty="0"/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http://www.sciencecartoonsplus.com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http://en.wikipedia.org/wiki/Isaac_Newton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http://www.onlinemathtutor.org/help/wp-content/uploads/math-cartoon-28112009.jpg</a:t>
            </a:r>
          </a:p>
        </p:txBody>
      </p:sp>
      <p:sp>
        <p:nvSpPr>
          <p:cNvPr id="7" name="Image sources…">
            <a:extLst>
              <a:ext uri="{FF2B5EF4-FFF2-40B4-BE49-F238E27FC236}">
                <a16:creationId xmlns:a16="http://schemas.microsoft.com/office/drawing/2014/main" id="{1D699F88-564C-4BFC-BEBB-53833E220877}"/>
              </a:ext>
            </a:extLst>
          </p:cNvPr>
          <p:cNvSpPr txBox="1"/>
          <p:nvPr/>
        </p:nvSpPr>
        <p:spPr>
          <a:xfrm>
            <a:off x="849923" y="10926441"/>
            <a:ext cx="17297400" cy="228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algn="l">
              <a:lnSpc>
                <a:spcPts val="3200"/>
              </a:lnSpc>
              <a:defRPr sz="2700" i="1"/>
            </a:pPr>
            <a:r>
              <a:rPr dirty="0"/>
              <a:t>Image sources</a:t>
            </a:r>
          </a:p>
          <a:p>
            <a:pPr algn="l">
              <a:lnSpc>
                <a:spcPts val="2800"/>
              </a:lnSpc>
              <a:defRPr sz="2400"/>
            </a:pPr>
            <a:endParaRPr dirty="0"/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http://pixabay.com/en/atlantic-city-ocean-holiday-316301/</a:t>
            </a:r>
          </a:p>
          <a:p>
            <a:pPr algn="l">
              <a:lnSpc>
                <a:spcPts val="3800"/>
              </a:lnSpc>
              <a:spcBef>
                <a:spcPts val="600"/>
              </a:spcBef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http://en.wikipedia.org/wiki/Christiaan_Huygens#mediaviewer/File:Christiaan_Huygens.jpg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2. Conditionals &amp;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</a:t>
            </a:r>
            <a:r>
              <a:rPr dirty="0"/>
              <a:t>. Conditionals &amp; Loops</a:t>
            </a:r>
          </a:p>
        </p:txBody>
      </p:sp>
      <p:sp>
        <p:nvSpPr>
          <p:cNvPr id="647" name="Conditionals: the if statemen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Conditionals: the </a:t>
            </a:r>
            <a:r>
              <a:rPr sz="4200" dirty="0">
                <a:solidFill>
                  <a:schemeClr val="bg2"/>
                </a:solidFill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rPr dirty="0">
                <a:solidFill>
                  <a:schemeClr val="bg2"/>
                </a:solidFill>
              </a:rP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Loops: the </a:t>
            </a:r>
            <a:r>
              <a:rPr sz="4200" dirty="0">
                <a:solidFill>
                  <a:schemeClr val="bg2"/>
                </a:solidFill>
                <a:latin typeface="Helvetica"/>
                <a:ea typeface="Helvetica"/>
                <a:cs typeface="Helvetica"/>
                <a:sym typeface="Helvetica"/>
              </a:rPr>
              <a:t>while</a:t>
            </a:r>
            <a:r>
              <a:rPr dirty="0">
                <a:solidFill>
                  <a:schemeClr val="bg2"/>
                </a:solidFill>
              </a:rPr>
              <a:t> statement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An alternative: the </a:t>
            </a:r>
            <a:r>
              <a:rPr sz="4200" dirty="0">
                <a:solidFill>
                  <a:schemeClr val="bg2"/>
                </a:solidFill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 dirty="0">
                <a:solidFill>
                  <a:schemeClr val="bg2"/>
                </a:solidFill>
              </a:rPr>
              <a:t> loop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Nesting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bg2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92360713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4. </a:t>
            </a:r>
            <a:r>
              <a:rPr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Conditionals and Loops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  <p:extLst>
      <p:ext uri="{BB962C8B-B14F-4D97-AF65-F5344CB8AC3E}">
        <p14:creationId xmlns:p14="http://schemas.microsoft.com/office/powerpoint/2010/main" val="8340636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42" name="Example of if statement u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 use</a:t>
            </a:r>
          </a:p>
        </p:txBody>
      </p:sp>
      <p:sp>
        <p:nvSpPr>
          <p:cNvPr id="243" name="public class TwoSort…"/>
          <p:cNvSpPr/>
          <p:nvPr/>
        </p:nvSpPr>
        <p:spPr>
          <a:xfrm>
            <a:off x="1282699" y="2730500"/>
            <a:ext cx="10909301" cy="8787855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public class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TwoSort</a:t>
            </a:r>
            <a:endParaRPr dirty="0">
              <a:uFill>
                <a:solidFill>
                  <a:srgbClr val="007DD7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{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{ 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a =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Integer.parseInt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[0]);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b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[1]);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if (b &lt; a)</a:t>
            </a:r>
            <a:r>
              <a:rPr lang="en-US"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{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   int t = a;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   a = b;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   b = t;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(a);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(b);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244" name="Q. What does this program do?"/>
          <p:cNvSpPr txBox="1"/>
          <p:nvPr/>
        </p:nvSpPr>
        <p:spPr>
          <a:xfrm>
            <a:off x="1250876" y="1430047"/>
            <a:ext cx="7785100" cy="1155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</a:t>
            </a:r>
            <a:r>
              <a:rPr dirty="0"/>
              <a:t>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What does this program do?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1257761" y="431800"/>
            <a:ext cx="20586700" cy="12897963"/>
            <a:chOff x="-12239" y="0"/>
            <a:chExt cx="20586700" cy="12897963"/>
          </a:xfrm>
        </p:grpSpPr>
        <p:sp>
          <p:nvSpPr>
            <p:cNvPr id="245" name="% java TwoSort 1234 99…"/>
            <p:cNvSpPr/>
            <p:nvPr/>
          </p:nvSpPr>
          <p:spPr>
            <a:xfrm>
              <a:off x="12522200" y="6045199"/>
              <a:ext cx="5537200" cy="45290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% java </a:t>
              </a:r>
              <a:r>
                <a:rPr dirty="0" err="1">
                  <a:latin typeface="Lucida Sans Typewriter" panose="020B0509030504030204" pitchFamily="49" charset="77"/>
                </a:rPr>
                <a:t>TwoSort</a:t>
              </a:r>
              <a:r>
                <a:rPr dirty="0">
                  <a:latin typeface="Lucida Sans Typewriter" panose="020B0509030504030204" pitchFamily="49" charset="77"/>
                </a:rPr>
                <a:t> 1234 99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99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1234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Lucida Sans Typewriter" panose="020B0509030504030204" pitchFamily="49" charset="77"/>
              </a:endParaRP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% java </a:t>
              </a:r>
              <a:r>
                <a:rPr dirty="0" err="1">
                  <a:latin typeface="Lucida Sans Typewriter" panose="020B0509030504030204" pitchFamily="49" charset="77"/>
                </a:rPr>
                <a:t>TwoSort</a:t>
              </a:r>
              <a:r>
                <a:rPr dirty="0">
                  <a:latin typeface="Lucida Sans Typewriter" panose="020B0509030504030204" pitchFamily="49" charset="77"/>
                </a:rPr>
                <a:t> 99 1234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99</a:t>
              </a:r>
            </a:p>
            <a:p>
              <a:pPr marL="7224" marR="7224" algn="l" defTabSz="1295400">
                <a:lnSpc>
                  <a:spcPct val="130000"/>
                </a:lnSpc>
                <a:tabLst/>
                <a:defRPr sz="2700">
                  <a:uFill>
                    <a:solidFill>
                      <a:srgbClr val="0433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>
                  <a:latin typeface="Lucida Sans Typewriter" panose="020B0509030504030204" pitchFamily="49" charset="77"/>
                </a:rPr>
                <a:t>1234</a:t>
              </a:r>
            </a:p>
          </p:txBody>
        </p:sp>
        <p:sp>
          <p:nvSpPr>
            <p:cNvPr id="246" name="A. Reads two integers from the command line, then prints them out in numerical order."/>
            <p:cNvSpPr txBox="1"/>
            <p:nvPr/>
          </p:nvSpPr>
          <p:spPr>
            <a:xfrm>
              <a:off x="-12239" y="11742263"/>
              <a:ext cx="20586700" cy="1155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lvl="1" indent="88900" algn="l">
                <a:lnSpc>
                  <a:spcPts val="4400"/>
                </a:lnSpc>
                <a:spcBef>
                  <a:spcPts val="1700"/>
                </a:spcBef>
                <a:tabLst>
                  <a:tab pos="1155700" algn="l"/>
                </a:tabLst>
                <a:defRPr sz="3600"/>
              </a:pPr>
              <a:r>
                <a:rPr dirty="0">
                  <a:solidFill>
                    <a:srgbClr val="005493"/>
                  </a:solidFill>
                </a:rPr>
                <a:t>A.</a:t>
              </a:r>
              <a:r>
                <a:rPr dirty="0"/>
                <a:t> 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Reads two integers from the command line, then prints them out in numerical order.</a:t>
              </a:r>
            </a:p>
          </p:txBody>
        </p:sp>
        <p:sp>
          <p:nvSpPr>
            <p:cNvPr id="247" name=": 2-sort"/>
            <p:cNvSpPr txBox="1"/>
            <p:nvPr/>
          </p:nvSpPr>
          <p:spPr>
            <a:xfrm>
              <a:off x="6870700" y="0"/>
              <a:ext cx="1790552" cy="796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lnSpc>
                  <a:spcPts val="5000"/>
                </a:lnSpc>
                <a:spcBef>
                  <a:spcPts val="300"/>
                </a:spcBef>
                <a:tabLst>
                  <a:tab pos="1714500" algn="l"/>
                </a:tabLst>
                <a:defRPr sz="4200"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r>
                <a:t>: 2-sort</a:t>
              </a:r>
            </a:p>
          </p:txBody>
        </p:sp>
      </p:grpSp>
      <p:sp>
        <p:nvSpPr>
          <p:cNvPr id="249" name="alternatives for if and else…"/>
          <p:cNvSpPr txBox="1"/>
          <p:nvPr/>
        </p:nvSpPr>
        <p:spPr>
          <a:xfrm>
            <a:off x="7154797" y="7367191"/>
            <a:ext cx="5341135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alternatives for if and else</a:t>
            </a:r>
          </a:p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can be a </a:t>
            </a:r>
            <a:r>
              <a:rPr i="1"/>
              <a:t>sequence</a:t>
            </a:r>
            <a:r>
              <a:t> of</a:t>
            </a:r>
          </a:p>
          <a:p>
            <a:pPr marL="81280" marR="81280">
              <a:lnSpc>
                <a:spcPct val="110000"/>
              </a:lnSpc>
              <a:buClr>
                <a:srgbClr val="606060"/>
              </a:buClr>
              <a:buFont typeface="Comic Sans MS"/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statements, enclosed in braces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5858529" y="7955281"/>
            <a:ext cx="1090531" cy="112950"/>
          </a:xfrm>
          <a:prstGeom prst="line">
            <a:avLst/>
          </a:prstGeom>
          <a:ln w="38100">
            <a:solidFill>
              <a:srgbClr val="0048AA"/>
            </a:solidFill>
            <a:tail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55" name="Pop quiz on i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statements</a:t>
            </a:r>
          </a:p>
        </p:txBody>
      </p:sp>
      <p:sp>
        <p:nvSpPr>
          <p:cNvPr id="256" name="public class ThreeSort…"/>
          <p:cNvSpPr/>
          <p:nvPr/>
        </p:nvSpPr>
        <p:spPr>
          <a:xfrm>
            <a:off x="1477108" y="3128920"/>
            <a:ext cx="11553092" cy="10365210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9900" tIns="469900" rIns="469900" bIns="469900">
            <a:spAutoFit/>
          </a:bodyPr>
          <a:lstStyle/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public class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ThreeSort</a:t>
            </a:r>
            <a:endParaRPr dirty="0">
              <a:uFill>
                <a:solidFill>
                  <a:srgbClr val="007DD7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{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{ 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a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[0]);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b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[1]);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c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[2]);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endParaRPr lang="en-US" dirty="0">
              <a:solidFill>
                <a:srgbClr val="8D3124"/>
              </a:solidFill>
              <a:uFill>
                <a:solidFill>
                  <a:srgbClr val="8D3124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8D3124"/>
              </a:solidFill>
              <a:uFill>
                <a:solidFill>
                  <a:srgbClr val="8D3124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8D3124"/>
              </a:solidFill>
              <a:uFill>
                <a:solidFill>
                  <a:srgbClr val="8D3124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8D3124"/>
              </a:solidFill>
              <a:uFill>
                <a:solidFill>
                  <a:srgbClr val="8D3124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lang="en-US" dirty="0">
              <a:solidFill>
                <a:srgbClr val="8D3124"/>
              </a:solidFill>
              <a:uFill>
                <a:solidFill>
                  <a:srgbClr val="8D3124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uFill>
                <a:solidFill>
                  <a:srgbClr val="007DD7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(a);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(b);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(c);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257" name="Q. Add code to this program that puts a, b, and c in numerical order."/>
          <p:cNvSpPr txBox="1"/>
          <p:nvPr/>
        </p:nvSpPr>
        <p:spPr>
          <a:xfrm>
            <a:off x="1270000" y="1414420"/>
            <a:ext cx="15989300" cy="171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</a:t>
            </a:r>
            <a:r>
              <a:rPr dirty="0"/>
              <a:t>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Add code to this program that puts a, b, and c in numerical order.</a:t>
            </a:r>
          </a:p>
        </p:txBody>
      </p:sp>
      <p:sp>
        <p:nvSpPr>
          <p:cNvPr id="258" name="% java ThreeSort 1234 99 1…"/>
          <p:cNvSpPr/>
          <p:nvPr/>
        </p:nvSpPr>
        <p:spPr>
          <a:xfrm>
            <a:off x="14554200" y="5715000"/>
            <a:ext cx="6565900" cy="52832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</a:t>
            </a:r>
            <a:r>
              <a:rPr dirty="0" err="1">
                <a:latin typeface="Lucida Sans Typewriter" panose="020B0509030504030204" pitchFamily="49" charset="77"/>
              </a:rPr>
              <a:t>ThreeSort</a:t>
            </a:r>
            <a:r>
              <a:rPr dirty="0">
                <a:latin typeface="Lucida Sans Typewriter" panose="020B0509030504030204" pitchFamily="49" charset="77"/>
              </a:rPr>
              <a:t> 1234 99 1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99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1234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% java </a:t>
            </a:r>
            <a:r>
              <a:rPr dirty="0" err="1">
                <a:latin typeface="Lucida Sans Typewriter" panose="020B0509030504030204" pitchFamily="49" charset="77"/>
              </a:rPr>
              <a:t>ThreeSort</a:t>
            </a:r>
            <a:r>
              <a:rPr dirty="0">
                <a:latin typeface="Lucida Sans Typewriter" panose="020B0509030504030204" pitchFamily="49" charset="77"/>
              </a:rPr>
              <a:t> 99 1 1234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99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Lucida Sans Typewriter" panose="020B0509030504030204" pitchFamily="49" charset="77"/>
              </a:rPr>
              <a:t>1234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63" name="Pop quiz on i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on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t> statements</a:t>
            </a:r>
          </a:p>
        </p:txBody>
      </p:sp>
      <p:sp>
        <p:nvSpPr>
          <p:cNvPr id="264" name="public class ThreeSort…"/>
          <p:cNvSpPr/>
          <p:nvPr/>
        </p:nvSpPr>
        <p:spPr>
          <a:xfrm>
            <a:off x="2546927" y="3086100"/>
            <a:ext cx="12649201" cy="10365210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public class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ThreeSort</a:t>
            </a:r>
            <a:endParaRPr dirty="0">
              <a:uFill>
                <a:solidFill>
                  <a:srgbClr val="007DD7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{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{  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a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[0]);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b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[1]);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int c = Integer.parseInt(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[2]);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if (b &lt; a)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</a:t>
            </a:r>
            <a:r>
              <a:rPr lang="en-US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{ int t = a; a = b; b = t;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 if (c &lt; a)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 { int t = a; a = c; c = t;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 if (c &lt; b)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 Typewriter" panose="020B0509030504030204" pitchFamily="49" charset="77"/>
              </a:rPr>
              <a:t>      { int t = b; b = c; c = t; }</a:t>
            </a:r>
            <a:endParaRPr dirty="0">
              <a:uFill>
                <a:solidFill>
                  <a:srgbClr val="007DD7"/>
                </a:solidFill>
              </a:uFill>
              <a:latin typeface="Lucida Sans Typewriter" panose="020B0509030504030204" pitchFamily="49" charset="77"/>
            </a:endParaRP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(a);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(b);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(c);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   }</a:t>
            </a:r>
          </a:p>
          <a:p>
            <a:pPr marL="10159" marR="10159" algn="l">
              <a:lnSpc>
                <a:spcPts val="4100"/>
              </a:lnSpc>
              <a:buClr>
                <a:srgbClr val="000112"/>
              </a:buClr>
              <a:buFont typeface="Courier New"/>
              <a:defRPr sz="3000">
                <a:uFill>
                  <a:solidFill>
                    <a:srgbClr val="00011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uFill>
                  <a:solidFill>
                    <a:srgbClr val="007DD7"/>
                  </a:solidFill>
                </a:uFill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265" name="Q. Add code to this program that puts a, b, and c in numerical order."/>
          <p:cNvSpPr txBox="1"/>
          <p:nvPr/>
        </p:nvSpPr>
        <p:spPr>
          <a:xfrm>
            <a:off x="1270000" y="1535450"/>
            <a:ext cx="15989300" cy="171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/>
            </a:pPr>
            <a:r>
              <a:rPr dirty="0">
                <a:solidFill>
                  <a:srgbClr val="005493"/>
                </a:solidFill>
              </a:rPr>
              <a:t>Q.</a:t>
            </a:r>
            <a:r>
              <a:rPr dirty="0"/>
              <a:t>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Add code to this program that puts a, b, and c in numerical order.</a:t>
            </a:r>
          </a:p>
        </p:txBody>
      </p:sp>
      <p:sp>
        <p:nvSpPr>
          <p:cNvPr id="266" name="% java ThreeSort 1234 99 1…"/>
          <p:cNvSpPr/>
          <p:nvPr/>
        </p:nvSpPr>
        <p:spPr>
          <a:xfrm>
            <a:off x="15824200" y="5715000"/>
            <a:ext cx="6565900" cy="52832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ThreeSort 1234 99 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99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1234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% java ThreeSort 99 1 1234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99</a:t>
            </a:r>
          </a:p>
          <a:p>
            <a:pPr marL="7224" marR="7224" algn="l" defTabSz="1295400">
              <a:lnSpc>
                <a:spcPct val="130000"/>
              </a:lnSpc>
              <a:tabLst/>
              <a:defRPr sz="2700">
                <a:uFill>
                  <a:solidFill>
                    <a:srgbClr val="0433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1234</a:t>
            </a:r>
          </a:p>
        </p:txBody>
      </p:sp>
      <p:sp>
        <p:nvSpPr>
          <p:cNvPr id="267" name="A."/>
          <p:cNvSpPr txBox="1"/>
          <p:nvPr/>
        </p:nvSpPr>
        <p:spPr>
          <a:xfrm>
            <a:off x="1190931" y="6870700"/>
            <a:ext cx="1193800" cy="1155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lvl="1" indent="88900" algn="l">
              <a:lnSpc>
                <a:spcPts val="4400"/>
              </a:lnSpc>
              <a:spcBef>
                <a:spcPts val="1700"/>
              </a:spcBef>
              <a:tabLst>
                <a:tab pos="1155700" algn="l"/>
              </a:tabLst>
              <a:defRPr sz="3600"/>
            </a:pPr>
            <a:r>
              <a:rPr>
                <a:solidFill>
                  <a:srgbClr val="005493"/>
                </a:solidFill>
              </a:rPr>
              <a:t>A.</a:t>
            </a:r>
            <a:r>
              <a:t> 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11062656" y="8990595"/>
            <a:ext cx="3799843" cy="914400"/>
            <a:chOff x="-3529932" y="464389"/>
            <a:chExt cx="3799842" cy="914400"/>
          </a:xfrm>
        </p:grpSpPr>
        <p:sp>
          <p:nvSpPr>
            <p:cNvPr id="268" name="makes a smaller…"/>
            <p:cNvSpPr txBox="1"/>
            <p:nvPr/>
          </p:nvSpPr>
          <p:spPr>
            <a:xfrm>
              <a:off x="-2788342" y="464389"/>
              <a:ext cx="3058252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makes </a:t>
              </a:r>
              <a:r>
                <a:rPr i="1" dirty="0"/>
                <a:t>a</a:t>
              </a:r>
              <a:r>
                <a:rPr dirty="0"/>
                <a:t> smaller</a:t>
              </a:r>
            </a:p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than both </a:t>
              </a:r>
              <a:r>
                <a:rPr i="1" dirty="0"/>
                <a:t>b</a:t>
              </a:r>
              <a:r>
                <a:rPr dirty="0"/>
                <a:t> and </a:t>
              </a:r>
              <a:r>
                <a:rPr i="1" dirty="0"/>
                <a:t>c</a:t>
              </a:r>
            </a:p>
          </p:txBody>
        </p:sp>
        <p:sp>
          <p:nvSpPr>
            <p:cNvPr id="269" name="Line"/>
            <p:cNvSpPr/>
            <p:nvPr/>
          </p:nvSpPr>
          <p:spPr>
            <a:xfrm>
              <a:off x="-3529932" y="625936"/>
              <a:ext cx="605301" cy="20515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1062656" y="7808490"/>
            <a:ext cx="3705534" cy="914400"/>
            <a:chOff x="-3532908" y="293159"/>
            <a:chExt cx="3705533" cy="914400"/>
          </a:xfrm>
        </p:grpSpPr>
        <p:sp>
          <p:nvSpPr>
            <p:cNvPr id="271" name="makes a smaller…"/>
            <p:cNvSpPr txBox="1"/>
            <p:nvPr/>
          </p:nvSpPr>
          <p:spPr>
            <a:xfrm>
              <a:off x="-2765411" y="293159"/>
              <a:ext cx="2938036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makes </a:t>
              </a:r>
              <a:r>
                <a:rPr i="1" dirty="0"/>
                <a:t>a</a:t>
              </a:r>
              <a:r>
                <a:rPr dirty="0"/>
                <a:t> smaller</a:t>
              </a:r>
            </a:p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than </a:t>
              </a:r>
              <a:r>
                <a:rPr i="1" dirty="0"/>
                <a:t>b</a:t>
              </a:r>
            </a:p>
          </p:txBody>
        </p:sp>
        <p:sp>
          <p:nvSpPr>
            <p:cNvPr id="272" name="Line"/>
            <p:cNvSpPr/>
            <p:nvPr/>
          </p:nvSpPr>
          <p:spPr>
            <a:xfrm>
              <a:off x="-3532908" y="530775"/>
              <a:ext cx="605301" cy="20515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1062656" y="10258178"/>
            <a:ext cx="3698794" cy="964269"/>
            <a:chOff x="-3532910" y="775631"/>
            <a:chExt cx="3698793" cy="964269"/>
          </a:xfrm>
        </p:grpSpPr>
        <p:sp>
          <p:nvSpPr>
            <p:cNvPr id="274" name="makes b smaller…"/>
            <p:cNvSpPr txBox="1"/>
            <p:nvPr/>
          </p:nvSpPr>
          <p:spPr>
            <a:xfrm>
              <a:off x="-2772153" y="825500"/>
              <a:ext cx="2938036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makes </a:t>
              </a:r>
              <a:r>
                <a:rPr i="1" dirty="0"/>
                <a:t>b</a:t>
              </a:r>
              <a:r>
                <a:rPr dirty="0"/>
                <a:t> smaller</a:t>
              </a:r>
            </a:p>
            <a:p>
              <a:pPr>
                <a:lnSpc>
                  <a:spcPts val="3200"/>
                </a:lnSpc>
                <a:buClr>
                  <a:srgbClr val="606060"/>
                </a:buClr>
                <a:buFont typeface="Comic Sans MS"/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dirty="0"/>
                <a:t>than </a:t>
              </a:r>
              <a:r>
                <a:rPr i="1" dirty="0"/>
                <a:t>c</a:t>
              </a:r>
            </a:p>
          </p:txBody>
        </p:sp>
        <p:sp>
          <p:nvSpPr>
            <p:cNvPr id="275" name="Line"/>
            <p:cNvSpPr/>
            <p:nvPr/>
          </p:nvSpPr>
          <p:spPr>
            <a:xfrm>
              <a:off x="-3532910" y="775631"/>
              <a:ext cx="605301" cy="20515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  <p:bldP spid="270" grpId="0" animBg="1" advAuto="0"/>
      <p:bldP spid="273" grpId="0" animBg="1" advAuto="0"/>
      <p:bldP spid="276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5493">
          <a:alpha val="5000"/>
        </a:srgbClr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17343</TotalTime>
  <Words>8303</Words>
  <Application>Microsoft Macintosh PowerPoint</Application>
  <PresentationFormat>Custom</PresentationFormat>
  <Paragraphs>1464</Paragraphs>
  <Slides>63</Slides>
  <Notes>30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Arial</vt:lpstr>
      <vt:lpstr>Comic Sans MS</vt:lpstr>
      <vt:lpstr>Courier New</vt:lpstr>
      <vt:lpstr>Futura</vt:lpstr>
      <vt:lpstr>Futura Bold</vt:lpstr>
      <vt:lpstr>Georgia Pro Black</vt:lpstr>
      <vt:lpstr>Gill Sans</vt:lpstr>
      <vt:lpstr>Helvetica</vt:lpstr>
      <vt:lpstr>Lucida Grande</vt:lpstr>
      <vt:lpstr>Lucida Sans</vt:lpstr>
      <vt:lpstr>Lucida Sans Typewriter</vt:lpstr>
      <vt:lpstr>Symbol</vt:lpstr>
      <vt:lpstr>Times New Roman</vt:lpstr>
      <vt:lpstr>Wingdings</vt:lpstr>
      <vt:lpstr>White</vt:lpstr>
      <vt:lpstr>4.  Conditionals and Loops</vt:lpstr>
      <vt:lpstr>4. Conditionals &amp; Loops</vt:lpstr>
      <vt:lpstr>Context: basic building blocks for programming</vt:lpstr>
      <vt:lpstr>Conditionals and Loops</vt:lpstr>
      <vt:lpstr>The if statement</vt:lpstr>
      <vt:lpstr>Example of if statement use: simulate a coin flip</vt:lpstr>
      <vt:lpstr>Example of if statement use</vt:lpstr>
      <vt:lpstr>Pop quiz on if statements</vt:lpstr>
      <vt:lpstr>Pop quiz on if statements</vt:lpstr>
      <vt:lpstr>Example of if statement use: error checks</vt:lpstr>
      <vt:lpstr>4. Conditionals &amp; Loops</vt:lpstr>
      <vt:lpstr>The while loop</vt:lpstr>
      <vt:lpstr>Example of while loop use: print powers of two</vt:lpstr>
      <vt:lpstr>powers of two : counting operations</vt:lpstr>
      <vt:lpstr>Pop quiz on while loops</vt:lpstr>
      <vt:lpstr>Pop quiz on while loops</vt:lpstr>
      <vt:lpstr>Example of while loop use: implement Math.sqrt()</vt:lpstr>
      <vt:lpstr>Example of while loop use: implement Math.sqrt()</vt:lpstr>
      <vt:lpstr>Newton-Raphson method</vt:lpstr>
      <vt:lpstr>4. Conditionals &amp; Loops</vt:lpstr>
      <vt:lpstr>PowerPoint Presentation</vt:lpstr>
      <vt:lpstr>The for loop</vt:lpstr>
      <vt:lpstr>Example: Java program (while vs. for)</vt:lpstr>
      <vt:lpstr>Example: Java program (while vs. do-while)</vt:lpstr>
      <vt:lpstr>Examples of for loop use</vt:lpstr>
      <vt:lpstr>Example of for loop use:  subdivisions of a ruler</vt:lpstr>
      <vt:lpstr>Know when to use each type of loop!</vt:lpstr>
      <vt:lpstr>Scope of for loop variables</vt:lpstr>
      <vt:lpstr>Scope of for loop variables</vt:lpstr>
      <vt:lpstr>PowerPoint Presentation</vt:lpstr>
      <vt:lpstr>Pop quiz on for loops </vt:lpstr>
      <vt:lpstr>Pop quiz on for loops </vt:lpstr>
      <vt:lpstr>Break and continue</vt:lpstr>
      <vt:lpstr>4. Conditionals &amp; Loops</vt:lpstr>
      <vt:lpstr>Nesting conditionals and loops</vt:lpstr>
      <vt:lpstr>Buggy code</vt:lpstr>
      <vt:lpstr>Example of nesting conditionals: Tax rate calculation</vt:lpstr>
      <vt:lpstr>Pop quiz on nested if statements</vt:lpstr>
      <vt:lpstr>Pop quiz on nested if statements</vt:lpstr>
      <vt:lpstr>Gambler's ruin problem</vt:lpstr>
      <vt:lpstr>Example of nesting conditionals and loops: Simulate gambler's ruin</vt:lpstr>
      <vt:lpstr>Digression: simulation and analysis</vt:lpstr>
      <vt:lpstr>Pop quiz on selecting appropriate control structures</vt:lpstr>
      <vt:lpstr>4. Conditionals &amp; Loops</vt:lpstr>
      <vt:lpstr>Debugging</vt:lpstr>
      <vt:lpstr>Debugging</vt:lpstr>
      <vt:lpstr>Debugging</vt:lpstr>
      <vt:lpstr>Debugging a program: a running example</vt:lpstr>
      <vt:lpstr>Debugging a program: syntax errors</vt:lpstr>
      <vt:lpstr>Debugging a program: runtime and semantic errors</vt:lpstr>
      <vt:lpstr>Debugging a program: testing</vt:lpstr>
      <vt:lpstr>Debugging a program: testing</vt:lpstr>
      <vt:lpstr>Program development in Java</vt:lpstr>
      <vt:lpstr>Debugging a program: where we left off</vt:lpstr>
      <vt:lpstr>performance analysis – counting operations</vt:lpstr>
      <vt:lpstr>Debugging a program: performance</vt:lpstr>
      <vt:lpstr>Quiz. Generating test cases</vt:lpstr>
      <vt:lpstr>Quiz. Scope of variables</vt:lpstr>
      <vt:lpstr>Debugging a program: performance analysis</vt:lpstr>
      <vt:lpstr>Debugging your program: summary</vt:lpstr>
      <vt:lpstr>PowerPoint Presentation</vt:lpstr>
      <vt:lpstr>4. Conditionals &amp; Loops</vt:lpstr>
      <vt:lpstr>4.  Conditionals and Loops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Basic Programming Concepts</dc:title>
  <dc:creator>Andy Guna</dc:creator>
  <cp:lastModifiedBy>Anna godin</cp:lastModifiedBy>
  <cp:revision>213</cp:revision>
  <dcterms:modified xsi:type="dcterms:W3CDTF">2021-05-24T16:31:23Z</dcterms:modified>
</cp:coreProperties>
</file>